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
  </p:notesMasterIdLst>
  <p:sldIdLst>
    <p:sldId id="258" r:id="rId2"/>
    <p:sldId id="259" r:id="rId3"/>
  </p:sldIdLst>
  <p:sldSz cx="7559675" cy="10691813"/>
  <p:notesSz cx="6807200" cy="9939338"/>
  <p:defaultTextStyle>
    <a:defPPr>
      <a:defRPr lang="ja-JP"/>
    </a:defPPr>
    <a:lvl1pPr marL="0" algn="l" defTabSz="995421" rtl="0" eaLnBrk="1" latinLnBrk="0" hangingPunct="1">
      <a:defRPr kumimoji="1" sz="1960" kern="1200">
        <a:solidFill>
          <a:schemeClr val="tx1"/>
        </a:solidFill>
        <a:latin typeface="+mn-lt"/>
        <a:ea typeface="+mn-ea"/>
        <a:cs typeface="+mn-cs"/>
      </a:defRPr>
    </a:lvl1pPr>
    <a:lvl2pPr marL="497709" algn="l" defTabSz="995421" rtl="0" eaLnBrk="1" latinLnBrk="0" hangingPunct="1">
      <a:defRPr kumimoji="1" sz="1960" kern="1200">
        <a:solidFill>
          <a:schemeClr val="tx1"/>
        </a:solidFill>
        <a:latin typeface="+mn-lt"/>
        <a:ea typeface="+mn-ea"/>
        <a:cs typeface="+mn-cs"/>
      </a:defRPr>
    </a:lvl2pPr>
    <a:lvl3pPr marL="995421" algn="l" defTabSz="995421" rtl="0" eaLnBrk="1" latinLnBrk="0" hangingPunct="1">
      <a:defRPr kumimoji="1" sz="1960" kern="1200">
        <a:solidFill>
          <a:schemeClr val="tx1"/>
        </a:solidFill>
        <a:latin typeface="+mn-lt"/>
        <a:ea typeface="+mn-ea"/>
        <a:cs typeface="+mn-cs"/>
      </a:defRPr>
    </a:lvl3pPr>
    <a:lvl4pPr marL="1493130" algn="l" defTabSz="995421" rtl="0" eaLnBrk="1" latinLnBrk="0" hangingPunct="1">
      <a:defRPr kumimoji="1" sz="1960" kern="1200">
        <a:solidFill>
          <a:schemeClr val="tx1"/>
        </a:solidFill>
        <a:latin typeface="+mn-lt"/>
        <a:ea typeface="+mn-ea"/>
        <a:cs typeface="+mn-cs"/>
      </a:defRPr>
    </a:lvl4pPr>
    <a:lvl5pPr marL="1990841" algn="l" defTabSz="995421" rtl="0" eaLnBrk="1" latinLnBrk="0" hangingPunct="1">
      <a:defRPr kumimoji="1" sz="1960" kern="1200">
        <a:solidFill>
          <a:schemeClr val="tx1"/>
        </a:solidFill>
        <a:latin typeface="+mn-lt"/>
        <a:ea typeface="+mn-ea"/>
        <a:cs typeface="+mn-cs"/>
      </a:defRPr>
    </a:lvl5pPr>
    <a:lvl6pPr marL="2488549" algn="l" defTabSz="995421" rtl="0" eaLnBrk="1" latinLnBrk="0" hangingPunct="1">
      <a:defRPr kumimoji="1" sz="1960" kern="1200">
        <a:solidFill>
          <a:schemeClr val="tx1"/>
        </a:solidFill>
        <a:latin typeface="+mn-lt"/>
        <a:ea typeface="+mn-ea"/>
        <a:cs typeface="+mn-cs"/>
      </a:defRPr>
    </a:lvl6pPr>
    <a:lvl7pPr marL="2986263" algn="l" defTabSz="995421" rtl="0" eaLnBrk="1" latinLnBrk="0" hangingPunct="1">
      <a:defRPr kumimoji="1" sz="1960" kern="1200">
        <a:solidFill>
          <a:schemeClr val="tx1"/>
        </a:solidFill>
        <a:latin typeface="+mn-lt"/>
        <a:ea typeface="+mn-ea"/>
        <a:cs typeface="+mn-cs"/>
      </a:defRPr>
    </a:lvl7pPr>
    <a:lvl8pPr marL="3483972" algn="l" defTabSz="995421" rtl="0" eaLnBrk="1" latinLnBrk="0" hangingPunct="1">
      <a:defRPr kumimoji="1" sz="1960" kern="1200">
        <a:solidFill>
          <a:schemeClr val="tx1"/>
        </a:solidFill>
        <a:latin typeface="+mn-lt"/>
        <a:ea typeface="+mn-ea"/>
        <a:cs typeface="+mn-cs"/>
      </a:defRPr>
    </a:lvl8pPr>
    <a:lvl9pPr marL="3981682" algn="l" defTabSz="995421"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3DE6"/>
    <a:srgbClr val="BBB8FA"/>
    <a:srgbClr val="5D49F1"/>
    <a:srgbClr val="BF4DED"/>
    <a:srgbClr val="5748F2"/>
    <a:srgbClr val="5048F2"/>
    <a:srgbClr val="8D4BEF"/>
    <a:srgbClr val="944BEF"/>
    <a:srgbClr val="9D54E6"/>
    <a:srgbClr val="D6D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3432" autoAdjust="0"/>
  </p:normalViewPr>
  <p:slideViewPr>
    <p:cSldViewPr snapToGrid="0">
      <p:cViewPr>
        <p:scale>
          <a:sx n="66" d="100"/>
          <a:sy n="66" d="100"/>
        </p:scale>
        <p:origin x="2286" y="-528"/>
      </p:cViewPr>
      <p:guideLst>
        <p:guide orient="horz" pos="3368"/>
        <p:guide pos="2336"/>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AD1CEC8-840C-4F05-8149-C0F6A1F0EE6F}" type="datetimeFigureOut">
              <a:rPr kumimoji="1" lang="ja-JP" altLang="en-US" smtClean="0"/>
              <a:t>2019/12/2</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EF5C0A1-A110-4BC6-B55A-DF4179FD3BFC}" type="slidenum">
              <a:rPr kumimoji="1" lang="ja-JP" altLang="en-US" smtClean="0"/>
              <a:t>‹#›</a:t>
            </a:fld>
            <a:endParaRPr kumimoji="1" lang="ja-JP" altLang="en-US"/>
          </a:p>
        </p:txBody>
      </p:sp>
    </p:spTree>
    <p:extLst>
      <p:ext uri="{BB962C8B-B14F-4D97-AF65-F5344CB8AC3E}">
        <p14:creationId xmlns:p14="http://schemas.microsoft.com/office/powerpoint/2010/main" val="311222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77FF8D7-523E-47A1-8E40-E8FC5C38D600}"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020744-1544-4159-B860-6F2EB816EEA4}" type="slidenum">
              <a:rPr kumimoji="1" lang="ja-JP" altLang="en-US" smtClean="0"/>
              <a:t>‹#›</a:t>
            </a:fld>
            <a:endParaRPr kumimoji="1" lang="ja-JP" altLang="en-US"/>
          </a:p>
        </p:txBody>
      </p:sp>
    </p:spTree>
    <p:extLst>
      <p:ext uri="{BB962C8B-B14F-4D97-AF65-F5344CB8AC3E}">
        <p14:creationId xmlns:p14="http://schemas.microsoft.com/office/powerpoint/2010/main" val="420565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7FF8D7-523E-47A1-8E40-E8FC5C38D600}"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020744-1544-4159-B860-6F2EB816EEA4}" type="slidenum">
              <a:rPr kumimoji="1" lang="ja-JP" altLang="en-US" smtClean="0"/>
              <a:t>‹#›</a:t>
            </a:fld>
            <a:endParaRPr kumimoji="1" lang="ja-JP" altLang="en-US"/>
          </a:p>
        </p:txBody>
      </p:sp>
    </p:spTree>
    <p:extLst>
      <p:ext uri="{BB962C8B-B14F-4D97-AF65-F5344CB8AC3E}">
        <p14:creationId xmlns:p14="http://schemas.microsoft.com/office/powerpoint/2010/main" val="49323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7FF8D7-523E-47A1-8E40-E8FC5C38D600}"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020744-1544-4159-B860-6F2EB816EEA4}" type="slidenum">
              <a:rPr kumimoji="1" lang="ja-JP" altLang="en-US" smtClean="0"/>
              <a:t>‹#›</a:t>
            </a:fld>
            <a:endParaRPr kumimoji="1" lang="ja-JP" altLang="en-US"/>
          </a:p>
        </p:txBody>
      </p:sp>
    </p:spTree>
    <p:extLst>
      <p:ext uri="{BB962C8B-B14F-4D97-AF65-F5344CB8AC3E}">
        <p14:creationId xmlns:p14="http://schemas.microsoft.com/office/powerpoint/2010/main" val="1203562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69234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7FF8D7-523E-47A1-8E40-E8FC5C38D600}"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020744-1544-4159-B860-6F2EB816EEA4}" type="slidenum">
              <a:rPr kumimoji="1" lang="ja-JP" altLang="en-US" smtClean="0"/>
              <a:t>‹#›</a:t>
            </a:fld>
            <a:endParaRPr kumimoji="1" lang="ja-JP" altLang="en-US"/>
          </a:p>
        </p:txBody>
      </p:sp>
    </p:spTree>
    <p:extLst>
      <p:ext uri="{BB962C8B-B14F-4D97-AF65-F5344CB8AC3E}">
        <p14:creationId xmlns:p14="http://schemas.microsoft.com/office/powerpoint/2010/main" val="303043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77FF8D7-523E-47A1-8E40-E8FC5C38D600}"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020744-1544-4159-B860-6F2EB816EEA4}" type="slidenum">
              <a:rPr kumimoji="1" lang="ja-JP" altLang="en-US" smtClean="0"/>
              <a:t>‹#›</a:t>
            </a:fld>
            <a:endParaRPr kumimoji="1" lang="ja-JP" altLang="en-US"/>
          </a:p>
        </p:txBody>
      </p:sp>
    </p:spTree>
    <p:extLst>
      <p:ext uri="{BB962C8B-B14F-4D97-AF65-F5344CB8AC3E}">
        <p14:creationId xmlns:p14="http://schemas.microsoft.com/office/powerpoint/2010/main" val="2461565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77FF8D7-523E-47A1-8E40-E8FC5C38D600}" type="datetimeFigureOut">
              <a:rPr kumimoji="1" lang="ja-JP" altLang="en-US" smtClean="0"/>
              <a:t>2019/12/2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020744-1544-4159-B860-6F2EB816EEA4}" type="slidenum">
              <a:rPr kumimoji="1" lang="ja-JP" altLang="en-US" smtClean="0"/>
              <a:t>‹#›</a:t>
            </a:fld>
            <a:endParaRPr kumimoji="1" lang="ja-JP" altLang="en-US"/>
          </a:p>
        </p:txBody>
      </p:sp>
    </p:spTree>
    <p:extLst>
      <p:ext uri="{BB962C8B-B14F-4D97-AF65-F5344CB8AC3E}">
        <p14:creationId xmlns:p14="http://schemas.microsoft.com/office/powerpoint/2010/main" val="510614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77FF8D7-523E-47A1-8E40-E8FC5C38D600}" type="datetimeFigureOut">
              <a:rPr kumimoji="1" lang="ja-JP" altLang="en-US" smtClean="0"/>
              <a:t>2019/12/2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020744-1544-4159-B860-6F2EB816EEA4}" type="slidenum">
              <a:rPr kumimoji="1" lang="ja-JP" altLang="en-US" smtClean="0"/>
              <a:t>‹#›</a:t>
            </a:fld>
            <a:endParaRPr kumimoji="1" lang="ja-JP" altLang="en-US"/>
          </a:p>
        </p:txBody>
      </p:sp>
    </p:spTree>
    <p:extLst>
      <p:ext uri="{BB962C8B-B14F-4D97-AF65-F5344CB8AC3E}">
        <p14:creationId xmlns:p14="http://schemas.microsoft.com/office/powerpoint/2010/main" val="3131565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77FF8D7-523E-47A1-8E40-E8FC5C38D600}" type="datetimeFigureOut">
              <a:rPr kumimoji="1" lang="ja-JP" altLang="en-US" smtClean="0"/>
              <a:t>2019/12/2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020744-1544-4159-B860-6F2EB816EEA4}" type="slidenum">
              <a:rPr kumimoji="1" lang="ja-JP" altLang="en-US" smtClean="0"/>
              <a:t>‹#›</a:t>
            </a:fld>
            <a:endParaRPr kumimoji="1" lang="ja-JP" altLang="en-US"/>
          </a:p>
        </p:txBody>
      </p:sp>
    </p:spTree>
    <p:extLst>
      <p:ext uri="{BB962C8B-B14F-4D97-AF65-F5344CB8AC3E}">
        <p14:creationId xmlns:p14="http://schemas.microsoft.com/office/powerpoint/2010/main" val="4049349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FF8D7-523E-47A1-8E40-E8FC5C38D600}" type="datetimeFigureOut">
              <a:rPr kumimoji="1" lang="ja-JP" altLang="en-US" smtClean="0"/>
              <a:t>2019/12/2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020744-1544-4159-B860-6F2EB816EEA4}" type="slidenum">
              <a:rPr kumimoji="1" lang="ja-JP" altLang="en-US" smtClean="0"/>
              <a:t>‹#›</a:t>
            </a:fld>
            <a:endParaRPr kumimoji="1" lang="ja-JP" altLang="en-US"/>
          </a:p>
        </p:txBody>
      </p:sp>
    </p:spTree>
    <p:extLst>
      <p:ext uri="{BB962C8B-B14F-4D97-AF65-F5344CB8AC3E}">
        <p14:creationId xmlns:p14="http://schemas.microsoft.com/office/powerpoint/2010/main" val="2074307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7FF8D7-523E-47A1-8E40-E8FC5C38D600}" type="datetimeFigureOut">
              <a:rPr kumimoji="1" lang="ja-JP" altLang="en-US" smtClean="0"/>
              <a:t>2019/12/2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020744-1544-4159-B860-6F2EB816EEA4}" type="slidenum">
              <a:rPr kumimoji="1" lang="ja-JP" altLang="en-US" smtClean="0"/>
              <a:t>‹#›</a:t>
            </a:fld>
            <a:endParaRPr kumimoji="1" lang="ja-JP" altLang="en-US"/>
          </a:p>
        </p:txBody>
      </p:sp>
    </p:spTree>
    <p:extLst>
      <p:ext uri="{BB962C8B-B14F-4D97-AF65-F5344CB8AC3E}">
        <p14:creationId xmlns:p14="http://schemas.microsoft.com/office/powerpoint/2010/main" val="2786924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7FF8D7-523E-47A1-8E40-E8FC5C38D600}" type="datetimeFigureOut">
              <a:rPr kumimoji="1" lang="ja-JP" altLang="en-US" smtClean="0"/>
              <a:t>2019/12/2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020744-1544-4159-B860-6F2EB816EEA4}" type="slidenum">
              <a:rPr kumimoji="1" lang="ja-JP" altLang="en-US" smtClean="0"/>
              <a:t>‹#›</a:t>
            </a:fld>
            <a:endParaRPr kumimoji="1" lang="ja-JP" altLang="en-US"/>
          </a:p>
        </p:txBody>
      </p:sp>
    </p:spTree>
    <p:extLst>
      <p:ext uri="{BB962C8B-B14F-4D97-AF65-F5344CB8AC3E}">
        <p14:creationId xmlns:p14="http://schemas.microsoft.com/office/powerpoint/2010/main" val="3178282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E77FF8D7-523E-47A1-8E40-E8FC5C38D600}" type="datetimeFigureOut">
              <a:rPr kumimoji="1" lang="ja-JP" altLang="en-US" smtClean="0"/>
              <a:t>2019/12/2</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BF020744-1544-4159-B860-6F2EB816EEA4}" type="slidenum">
              <a:rPr kumimoji="1" lang="ja-JP" altLang="en-US" smtClean="0"/>
              <a:t>‹#›</a:t>
            </a:fld>
            <a:endParaRPr kumimoji="1" lang="ja-JP" altLang="en-US"/>
          </a:p>
        </p:txBody>
      </p:sp>
    </p:spTree>
    <p:extLst>
      <p:ext uri="{BB962C8B-B14F-4D97-AF65-F5344CB8AC3E}">
        <p14:creationId xmlns:p14="http://schemas.microsoft.com/office/powerpoint/2010/main" val="301139597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1" r:id="rId12"/>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e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65000"/>
          </a:schemeClr>
        </a:solidFill>
        <a:effectLst/>
      </p:bgPr>
    </p:bg>
    <p:spTree>
      <p:nvGrpSpPr>
        <p:cNvPr id="1" name=""/>
        <p:cNvGrpSpPr/>
        <p:nvPr/>
      </p:nvGrpSpPr>
      <p:grpSpPr>
        <a:xfrm>
          <a:off x="0" y="0"/>
          <a:ext cx="0" cy="0"/>
          <a:chOff x="0" y="0"/>
          <a:chExt cx="0" cy="0"/>
        </a:xfrm>
      </p:grpSpPr>
      <p:pic>
        <p:nvPicPr>
          <p:cNvPr id="29" name="図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217" y="8002060"/>
            <a:ext cx="564122" cy="542332"/>
          </a:xfrm>
          <a:prstGeom prst="rect">
            <a:avLst/>
          </a:prstGeom>
        </p:spPr>
      </p:pic>
      <p:sp>
        <p:nvSpPr>
          <p:cNvPr id="22" name="正方形/長方形 21">
            <a:extLst>
              <a:ext uri="{FF2B5EF4-FFF2-40B4-BE49-F238E27FC236}">
                <a16:creationId xmlns:a16="http://schemas.microsoft.com/office/drawing/2014/main" xmlns="" id="{FF4B88FD-47A9-40DA-9311-9FAE6B005806}"/>
              </a:ext>
            </a:extLst>
          </p:cNvPr>
          <p:cNvSpPr/>
          <p:nvPr/>
        </p:nvSpPr>
        <p:spPr>
          <a:xfrm>
            <a:off x="333229" y="4009344"/>
            <a:ext cx="2339339" cy="1113315"/>
          </a:xfrm>
          <a:prstGeom prst="rect">
            <a:avLst/>
          </a:prstGeom>
          <a:solidFill>
            <a:schemeClr val="bg1"/>
          </a:solidFill>
          <a:ln w="28575">
            <a:gradFill>
              <a:gsLst>
                <a:gs pos="100000">
                  <a:srgbClr val="BF4DED"/>
                </a:gs>
                <a:gs pos="0">
                  <a:srgbClr val="5048F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xmlns="" id="{A079B07A-20B4-482C-B6A0-B1D7DA032157}"/>
              </a:ext>
            </a:extLst>
          </p:cNvPr>
          <p:cNvSpPr/>
          <p:nvPr/>
        </p:nvSpPr>
        <p:spPr>
          <a:xfrm>
            <a:off x="83927" y="63691"/>
            <a:ext cx="2052165" cy="410882"/>
          </a:xfrm>
          <a:prstGeom prst="rect">
            <a:avLst/>
          </a:prstGeom>
          <a:ln w="12700">
            <a:solidFill>
              <a:schemeClr val="bg1"/>
            </a:solidFill>
          </a:ln>
        </p:spPr>
        <p:txBody>
          <a:bodyPr wrap="none">
            <a:spAutoFit/>
          </a:bodyPr>
          <a:lstStyle/>
          <a:p>
            <a:pPr>
              <a:lnSpc>
                <a:spcPct val="120000"/>
              </a:lnSpc>
            </a:pPr>
            <a:r>
              <a:rPr lang="ja-JP" altLang="en-US" sz="1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武邑塾</a:t>
            </a:r>
            <a:r>
              <a:rPr lang="en-US" altLang="ja-JP" sz="1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2019</a:t>
            </a:r>
            <a:r>
              <a:rPr lang="ja-JP" altLang="en-US" sz="1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回</a:t>
            </a:r>
            <a:endParaRPr lang="en-US" altLang="ja-JP"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6" name="グループ化 15">
            <a:extLst>
              <a:ext uri="{FF2B5EF4-FFF2-40B4-BE49-F238E27FC236}">
                <a16:creationId xmlns:a16="http://schemas.microsoft.com/office/drawing/2014/main" xmlns="" id="{99C6AC42-E550-44A1-827D-6604F4B8CBDB}"/>
              </a:ext>
            </a:extLst>
          </p:cNvPr>
          <p:cNvGrpSpPr/>
          <p:nvPr/>
        </p:nvGrpSpPr>
        <p:grpSpPr>
          <a:xfrm>
            <a:off x="322936" y="4201981"/>
            <a:ext cx="2387732" cy="851137"/>
            <a:chOff x="166839" y="9059682"/>
            <a:chExt cx="2387732" cy="851137"/>
          </a:xfrm>
        </p:grpSpPr>
        <p:grpSp>
          <p:nvGrpSpPr>
            <p:cNvPr id="12" name="グループ化 11">
              <a:extLst>
                <a:ext uri="{FF2B5EF4-FFF2-40B4-BE49-F238E27FC236}">
                  <a16:creationId xmlns:a16="http://schemas.microsoft.com/office/drawing/2014/main" xmlns="" id="{21662B2D-8594-4FE2-9E90-B8B1B2FD0BBB}"/>
                </a:ext>
              </a:extLst>
            </p:cNvPr>
            <p:cNvGrpSpPr/>
            <p:nvPr/>
          </p:nvGrpSpPr>
          <p:grpSpPr>
            <a:xfrm>
              <a:off x="166839" y="9059682"/>
              <a:ext cx="2387732" cy="851137"/>
              <a:chOff x="166839" y="9059682"/>
              <a:chExt cx="2387732" cy="851137"/>
            </a:xfrm>
          </p:grpSpPr>
          <p:sp>
            <p:nvSpPr>
              <p:cNvPr id="11" name="テキスト ボックス 10"/>
              <p:cNvSpPr txBox="1"/>
              <p:nvPr/>
            </p:nvSpPr>
            <p:spPr>
              <a:xfrm>
                <a:off x="259080" y="9644457"/>
                <a:ext cx="2295491" cy="266362"/>
              </a:xfrm>
              <a:prstGeom prst="rect">
                <a:avLst/>
              </a:prstGeom>
              <a:noFill/>
              <a:ln w="38100">
                <a:noFill/>
              </a:ln>
            </p:spPr>
            <p:style>
              <a:lnRef idx="2">
                <a:schemeClr val="accent5"/>
              </a:lnRef>
              <a:fillRef idx="1">
                <a:schemeClr val="lt1"/>
              </a:fillRef>
              <a:effectRef idx="0">
                <a:schemeClr val="accent5"/>
              </a:effectRef>
              <a:fontRef idx="minor">
                <a:schemeClr val="dk1"/>
              </a:fontRef>
            </p:style>
            <p:txBody>
              <a:bodyPr wrap="none" tIns="43200" bIns="0" rtlCol="0" anchor="ctr" anchorCtr="0">
                <a:noAutofit/>
              </a:bodyPr>
              <a:lstStyle/>
              <a:p>
                <a:pPr algn="ctr" latinLnBrk="1"/>
                <a:r>
                  <a:rPr lang="en-US" altLang="ja-JP"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16:00</a:t>
                </a:r>
                <a:r>
                  <a:rPr lang="ja-JP" altLang="ja-JP"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19:20</a:t>
                </a:r>
                <a:r>
                  <a:rPr lang="zh-TW" altLang="en-US" sz="12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zh-TW"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zh-TW"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2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開場</a:t>
                </a:r>
                <a:r>
                  <a:rPr lang="zh-TW" altLang="en-US" sz="12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p:txBody>
          </p:sp>
          <p:sp>
            <p:nvSpPr>
              <p:cNvPr id="7" name="正方形/長方形 6">
                <a:extLst>
                  <a:ext uri="{FF2B5EF4-FFF2-40B4-BE49-F238E27FC236}">
                    <a16:creationId xmlns:a16="http://schemas.microsoft.com/office/drawing/2014/main" xmlns="" id="{BE39DC29-43AD-4099-8615-84A103798F5A}"/>
                  </a:ext>
                </a:extLst>
              </p:cNvPr>
              <p:cNvSpPr/>
              <p:nvPr/>
            </p:nvSpPr>
            <p:spPr>
              <a:xfrm>
                <a:off x="166839" y="9059682"/>
                <a:ext cx="1674768" cy="584775"/>
              </a:xfrm>
              <a:prstGeom prst="rect">
                <a:avLst/>
              </a:prstGeom>
            </p:spPr>
            <p:txBody>
              <a:bodyPr wrap="square">
                <a:spAutoFit/>
              </a:bodyPr>
              <a:lstStyle/>
              <a:p>
                <a:pPr algn="dist"/>
                <a:r>
                  <a:rPr lang="en-US" altLang="ja-JP" sz="3200" b="1" kern="1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3200" b="1"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3200" b="1" kern="100" dirty="0" smtClean="0">
                    <a:latin typeface="メイリオ" panose="020B0604030504040204" pitchFamily="50" charset="-128"/>
                    <a:ea typeface="メイリオ" panose="020B0604030504040204" pitchFamily="50" charset="-128"/>
                    <a:cs typeface="メイリオ" panose="020B0604030504040204" pitchFamily="50" charset="-128"/>
                  </a:rPr>
                  <a:t>10</a:t>
                </a:r>
                <a:endParaRPr lang="ja-JP" altLang="en-US" sz="3200" b="1" dirty="0"/>
              </a:p>
            </p:txBody>
          </p:sp>
          <p:sp>
            <p:nvSpPr>
              <p:cNvPr id="8" name="四角形: 角を丸くする 7">
                <a:extLst>
                  <a:ext uri="{FF2B5EF4-FFF2-40B4-BE49-F238E27FC236}">
                    <a16:creationId xmlns:a16="http://schemas.microsoft.com/office/drawing/2014/main" xmlns="" id="{6CB44142-0336-4695-998D-2B2CBC675D3F}"/>
                  </a:ext>
                </a:extLst>
              </p:cNvPr>
              <p:cNvSpPr/>
              <p:nvPr/>
            </p:nvSpPr>
            <p:spPr>
              <a:xfrm>
                <a:off x="1841606" y="9059682"/>
                <a:ext cx="504000" cy="504000"/>
              </a:xfrm>
              <a:prstGeom prst="roundRect">
                <a:avLst/>
              </a:prstGeom>
              <a:gradFill>
                <a:gsLst>
                  <a:gs pos="8000">
                    <a:srgbClr val="BF4DED"/>
                  </a:gs>
                  <a:gs pos="100000">
                    <a:srgbClr val="5048F2"/>
                  </a:gs>
                </a:gsLst>
                <a:lin ang="5400000" scaled="1"/>
              </a:gradFill>
            </p:spPr>
            <p:txBody>
              <a:bodyPr wrap="square" tIns="72000" bIns="0">
                <a:spAutoFit/>
              </a:bodyPr>
              <a:lstStyle/>
              <a:p>
                <a:pPr algn="ctr">
                  <a:lnSpc>
                    <a:spcPct val="90000"/>
                  </a:lnSpc>
                </a:pPr>
                <a:endParaRPr lang="ja-JP" altLang="en-US" sz="2800" b="1" dirty="0">
                  <a:solidFill>
                    <a:schemeClr val="bg1"/>
                  </a:solidFill>
                </a:endParaRPr>
              </a:p>
            </p:txBody>
          </p:sp>
        </p:grpSp>
        <p:sp>
          <p:nvSpPr>
            <p:cNvPr id="9" name="正方形/長方形 8">
              <a:extLst>
                <a:ext uri="{FF2B5EF4-FFF2-40B4-BE49-F238E27FC236}">
                  <a16:creationId xmlns:a16="http://schemas.microsoft.com/office/drawing/2014/main" xmlns="" id="{CE048D32-2886-42EC-9948-6325A485E822}"/>
                </a:ext>
              </a:extLst>
            </p:cNvPr>
            <p:cNvSpPr/>
            <p:nvPr/>
          </p:nvSpPr>
          <p:spPr>
            <a:xfrm>
              <a:off x="1824911" y="9123077"/>
              <a:ext cx="543739" cy="490904"/>
            </a:xfrm>
            <a:prstGeom prst="rect">
              <a:avLst/>
            </a:prstGeom>
          </p:spPr>
          <p:txBody>
            <a:bodyPr wrap="none">
              <a:spAutoFit/>
            </a:bodyPr>
            <a:lstStyle/>
            <a:p>
              <a:pPr algn="ctr">
                <a:lnSpc>
                  <a:spcPct val="90000"/>
                </a:lnSpc>
              </a:pPr>
              <a:r>
                <a:rPr lang="ja-JP" altLang="en-US" sz="2800" b="1" kern="100" dirty="0">
                  <a:solidFill>
                    <a:schemeClr val="bg1"/>
                  </a:solidFill>
                  <a:latin typeface="メイリオ" panose="020B0604030504040204" pitchFamily="50" charset="-128"/>
                  <a:ea typeface="メイリオ" panose="020B0604030504040204" pitchFamily="50" charset="-128"/>
                </a:rPr>
                <a:t>金</a:t>
              </a:r>
              <a:endParaRPr lang="ja-JP" altLang="en-US" sz="2800" b="1" dirty="0">
                <a:solidFill>
                  <a:schemeClr val="bg1"/>
                </a:solidFill>
              </a:endParaRPr>
            </a:p>
          </p:txBody>
        </p:sp>
      </p:grpSp>
      <p:sp>
        <p:nvSpPr>
          <p:cNvPr id="6" name="正方形/長方形 5">
            <a:extLst>
              <a:ext uri="{FF2B5EF4-FFF2-40B4-BE49-F238E27FC236}">
                <a16:creationId xmlns:a16="http://schemas.microsoft.com/office/drawing/2014/main" xmlns="" id="{6DADBA1F-F17D-45C8-BBB1-E06B531A9E02}"/>
              </a:ext>
            </a:extLst>
          </p:cNvPr>
          <p:cNvSpPr/>
          <p:nvPr/>
        </p:nvSpPr>
        <p:spPr>
          <a:xfrm>
            <a:off x="373084" y="2613169"/>
            <a:ext cx="7005431" cy="1399999"/>
          </a:xfrm>
          <a:prstGeom prst="rect">
            <a:avLst/>
          </a:prstGeom>
        </p:spPr>
        <p:txBody>
          <a:bodyPr wrap="square">
            <a:spAutoFit/>
          </a:bodyPr>
          <a:lstStyle/>
          <a:p>
            <a:pPr latinLnBrk="1">
              <a:lnSpc>
                <a:spcPct val="13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本イベント</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では、次のシリコンバレーとなる可能性があるドイツ（ベルリン）とイスラエル（テルアビブ）で活動する起業家や企業支援者から、現地のエコシステムの現状と特性、強み（テクノロジー、資金面等から）をお話いただきます。その後、２都市のエコシステムを比較したうえで、ブロックチェーンやサイバーセキュリティなど今後ポテンシャルが高いテクノロジーや、ビジネスをスケースさせるために必要なブランディング・ＵＸ等のデザインの重要性、日本企業との協業の可能性ついてパネルディスカッションを行います。</a:t>
            </a:r>
          </a:p>
        </p:txBody>
      </p:sp>
      <p:grpSp>
        <p:nvGrpSpPr>
          <p:cNvPr id="60" name="グループ化 59">
            <a:extLst>
              <a:ext uri="{FF2B5EF4-FFF2-40B4-BE49-F238E27FC236}">
                <a16:creationId xmlns:a16="http://schemas.microsoft.com/office/drawing/2014/main" xmlns="" id="{FE70D2E5-E83F-44D3-B963-74808189B60B}"/>
              </a:ext>
            </a:extLst>
          </p:cNvPr>
          <p:cNvGrpSpPr/>
          <p:nvPr/>
        </p:nvGrpSpPr>
        <p:grpSpPr>
          <a:xfrm>
            <a:off x="345042" y="5219488"/>
            <a:ext cx="1673954" cy="307777"/>
            <a:chOff x="819150" y="6819900"/>
            <a:chExt cx="1522937" cy="307777"/>
          </a:xfrm>
        </p:grpSpPr>
        <p:sp>
          <p:nvSpPr>
            <p:cNvPr id="61" name="矢印: 五方向 60">
              <a:extLst>
                <a:ext uri="{FF2B5EF4-FFF2-40B4-BE49-F238E27FC236}">
                  <a16:creationId xmlns:a16="http://schemas.microsoft.com/office/drawing/2014/main" xmlns="" id="{08477AB4-76FD-4844-8815-27226B7092E1}"/>
                </a:ext>
              </a:extLst>
            </p:cNvPr>
            <p:cNvSpPr/>
            <p:nvPr/>
          </p:nvSpPr>
          <p:spPr>
            <a:xfrm>
              <a:off x="819150" y="6819900"/>
              <a:ext cx="1522937" cy="279197"/>
            </a:xfrm>
            <a:prstGeom prst="homePlate">
              <a:avLst/>
            </a:prstGeom>
            <a:gradFill>
              <a:gsLst>
                <a:gs pos="0">
                  <a:srgbClr val="BF4DED"/>
                </a:gs>
                <a:gs pos="96000">
                  <a:srgbClr val="5048F2"/>
                </a:gs>
              </a:gsLst>
              <a:lin ang="10800000" scaled="0"/>
            </a:gradFill>
            <a:ln>
              <a:gradFill flip="none" rotWithShape="1">
                <a:gsLst>
                  <a:gs pos="100000">
                    <a:srgbClr val="BF4DED"/>
                  </a:gs>
                  <a:gs pos="0">
                    <a:srgbClr val="5048F2"/>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a:extLst>
                <a:ext uri="{FF2B5EF4-FFF2-40B4-BE49-F238E27FC236}">
                  <a16:creationId xmlns:a16="http://schemas.microsoft.com/office/drawing/2014/main" xmlns="" id="{891AEAA1-971F-49CE-8960-BB74659BCFB9}"/>
                </a:ext>
              </a:extLst>
            </p:cNvPr>
            <p:cNvSpPr/>
            <p:nvPr/>
          </p:nvSpPr>
          <p:spPr>
            <a:xfrm>
              <a:off x="837168" y="6819900"/>
              <a:ext cx="1484748" cy="307777"/>
            </a:xfrm>
            <a:prstGeom prst="rect">
              <a:avLst/>
            </a:prstGeom>
          </p:spPr>
          <p:txBody>
            <a:bodyPr wrap="square">
              <a:spAutoFit/>
            </a:bodyPr>
            <a:lstStyle/>
            <a:p>
              <a:r>
                <a:rPr lang="ja-JP" altLang="en-US" sz="1400" dirty="0">
                  <a:solidFill>
                    <a:schemeClr val="bg1"/>
                  </a:solidFill>
                  <a:latin typeface="メイリオ" panose="020B0604030504040204" pitchFamily="50" charset="-128"/>
                  <a:ea typeface="メイリオ" panose="020B0604030504040204" pitchFamily="50" charset="-128"/>
                </a:rPr>
                <a:t>登壇者</a:t>
              </a:r>
              <a:r>
                <a:rPr lang="ja-JP" altLang="en-US" sz="700" dirty="0">
                  <a:solidFill>
                    <a:schemeClr val="bg1"/>
                  </a:solidFill>
                  <a:latin typeface="メイリオ" panose="020B0604030504040204" pitchFamily="50" charset="-128"/>
                  <a:ea typeface="メイリオ" panose="020B0604030504040204" pitchFamily="50" charset="-128"/>
                </a:rPr>
                <a:t>（敬称略）</a:t>
              </a:r>
            </a:p>
          </p:txBody>
        </p:sp>
      </p:grpSp>
      <p:sp>
        <p:nvSpPr>
          <p:cNvPr id="77" name="正方形/長方形 76">
            <a:extLst>
              <a:ext uri="{FF2B5EF4-FFF2-40B4-BE49-F238E27FC236}">
                <a16:creationId xmlns:a16="http://schemas.microsoft.com/office/drawing/2014/main" xmlns="" id="{53381316-D2E6-4678-BABA-B313FFD141D5}"/>
              </a:ext>
            </a:extLst>
          </p:cNvPr>
          <p:cNvSpPr/>
          <p:nvPr/>
        </p:nvSpPr>
        <p:spPr>
          <a:xfrm>
            <a:off x="2710668" y="5241707"/>
            <a:ext cx="1554418" cy="180000"/>
          </a:xfrm>
          <a:prstGeom prst="rect">
            <a:avLst/>
          </a:prstGeom>
          <a:solidFill>
            <a:srgbClr val="5748F2"/>
          </a:solidFill>
        </p:spPr>
        <p:txBody>
          <a:bodyPr wrap="square" lIns="36000" tIns="36000" rIns="36000" bIns="0" anchor="ctr" anchorCtr="0">
            <a:noAutofit/>
          </a:bodyPr>
          <a:lstStyle/>
          <a:p>
            <a:pPr algn="ctr">
              <a:lnSpc>
                <a:spcPct val="90000"/>
              </a:lnSpc>
            </a:pPr>
            <a:r>
              <a:rPr lang="ja-JP" altLang="en-US" sz="1000" dirty="0">
                <a:solidFill>
                  <a:schemeClr val="bg1"/>
                </a:solidFill>
                <a:latin typeface="メイリオ" panose="020B0604030504040204" pitchFamily="50" charset="-128"/>
                <a:ea typeface="メイリオ" panose="020B0604030504040204" pitchFamily="50" charset="-128"/>
              </a:rPr>
              <a:t>参加</a:t>
            </a:r>
            <a:r>
              <a:rPr lang="ja-JP" altLang="en-US" sz="1000" dirty="0" smtClean="0">
                <a:solidFill>
                  <a:schemeClr val="bg1"/>
                </a:solidFill>
                <a:latin typeface="メイリオ" panose="020B0604030504040204" pitchFamily="50" charset="-128"/>
                <a:ea typeface="メイリオ" panose="020B0604030504040204" pitchFamily="50" charset="-128"/>
              </a:rPr>
              <a:t>申し込み</a:t>
            </a:r>
            <a:endParaRPr lang="ja-JP" altLang="en-US" sz="1000" dirty="0">
              <a:solidFill>
                <a:schemeClr val="bg1"/>
              </a:solidFill>
              <a:latin typeface="メイリオ" panose="020B0604030504040204" pitchFamily="50" charset="-128"/>
              <a:ea typeface="メイリオ" panose="020B0604030504040204" pitchFamily="50" charset="-128"/>
            </a:endParaRPr>
          </a:p>
        </p:txBody>
      </p:sp>
      <p:sp>
        <p:nvSpPr>
          <p:cNvPr id="84" name="正方形/長方形 83">
            <a:extLst>
              <a:ext uri="{FF2B5EF4-FFF2-40B4-BE49-F238E27FC236}">
                <a16:creationId xmlns:a16="http://schemas.microsoft.com/office/drawing/2014/main" xmlns="" id="{480BB8BA-FCCE-457C-9FF8-58AB73A75148}"/>
              </a:ext>
            </a:extLst>
          </p:cNvPr>
          <p:cNvSpPr/>
          <p:nvPr/>
        </p:nvSpPr>
        <p:spPr>
          <a:xfrm>
            <a:off x="260701" y="6026983"/>
            <a:ext cx="3546315" cy="1997922"/>
          </a:xfrm>
          <a:prstGeom prst="rect">
            <a:avLst/>
          </a:prstGeom>
          <a:solidFill>
            <a:schemeClr val="bg1"/>
          </a:solidFill>
          <a:ln w="28575">
            <a:gradFill>
              <a:gsLst>
                <a:gs pos="100000">
                  <a:srgbClr val="BF4DED"/>
                </a:gs>
                <a:gs pos="0">
                  <a:srgbClr val="5048F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8" name="Picture 4" descr="mitsuhiro takemura">
            <a:extLst>
              <a:ext uri="{FF2B5EF4-FFF2-40B4-BE49-F238E27FC236}">
                <a16:creationId xmlns:a16="http://schemas.microsoft.com/office/drawing/2014/main" xmlns="" id="{60D5508D-3389-4EA9-AA58-FD7F8F9BEA8B}"/>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9986" t="14604" r="11368"/>
          <a:stretch/>
        </p:blipFill>
        <p:spPr bwMode="auto">
          <a:xfrm>
            <a:off x="373084" y="6421222"/>
            <a:ext cx="1152511" cy="1435244"/>
          </a:xfrm>
          <a:prstGeom prst="rect">
            <a:avLst/>
          </a:prstGeom>
          <a:noFill/>
          <a:extLst>
            <a:ext uri="{909E8E84-426E-40DD-AFC4-6F175D3DCCD1}">
              <a14:hiddenFill xmlns:a14="http://schemas.microsoft.com/office/drawing/2010/main">
                <a:solidFill>
                  <a:srgbClr val="FFFFFF"/>
                </a:solidFill>
              </a14:hiddenFill>
            </a:ext>
          </a:extLst>
        </p:spPr>
      </p:pic>
      <p:sp>
        <p:nvSpPr>
          <p:cNvPr id="42" name="正方形/長方形 41">
            <a:extLst>
              <a:ext uri="{FF2B5EF4-FFF2-40B4-BE49-F238E27FC236}">
                <a16:creationId xmlns:a16="http://schemas.microsoft.com/office/drawing/2014/main" xmlns="" id="{121DF38B-72BF-4E0A-B017-E3AA338E1E4F}"/>
              </a:ext>
            </a:extLst>
          </p:cNvPr>
          <p:cNvSpPr/>
          <p:nvPr/>
        </p:nvSpPr>
        <p:spPr>
          <a:xfrm>
            <a:off x="1574557" y="6166814"/>
            <a:ext cx="2144032" cy="1892826"/>
          </a:xfrm>
          <a:prstGeom prst="rect">
            <a:avLst/>
          </a:prstGeom>
        </p:spPr>
        <p:txBody>
          <a:bodyPr wrap="square" lIns="36000" rIns="36000">
            <a:spAutoFit/>
          </a:bodyPr>
          <a:lstStyle/>
          <a:p>
            <a:r>
              <a:rPr lang="en-US" altLang="ja-JP" sz="900" dirty="0">
                <a:latin typeface="メイリオ" panose="020B0604030504040204" pitchFamily="50" charset="-128"/>
                <a:ea typeface="メイリオ" panose="020B0604030504040204" pitchFamily="50" charset="-128"/>
              </a:rPr>
              <a:t>1954</a:t>
            </a:r>
            <a:r>
              <a:rPr lang="ja-JP" altLang="en-US" sz="900" dirty="0">
                <a:latin typeface="メイリオ" panose="020B0604030504040204" pitchFamily="50" charset="-128"/>
                <a:ea typeface="メイリオ" panose="020B0604030504040204" pitchFamily="50" charset="-128"/>
              </a:rPr>
              <a:t>年東京都生まれ、</a:t>
            </a:r>
            <a:r>
              <a:rPr lang="en-US" altLang="ja-JP" sz="900" dirty="0">
                <a:latin typeface="メイリオ" panose="020B0604030504040204" pitchFamily="50" charset="-128"/>
                <a:ea typeface="メイリオ" panose="020B0604030504040204" pitchFamily="50" charset="-128"/>
              </a:rPr>
              <a:t>1978</a:t>
            </a:r>
            <a:r>
              <a:rPr lang="ja-JP" altLang="en-US" sz="900" dirty="0">
                <a:latin typeface="メイリオ" panose="020B0604030504040204" pitchFamily="50" charset="-128"/>
                <a:ea typeface="メイリオ" panose="020B0604030504040204" pitchFamily="50" charset="-128"/>
              </a:rPr>
              <a:t>年日本大学大学院芸術研究所修了。日本大学芸術学部、京都造形芸術大学、東京大学大学院、札幌市立大学で教授職を歴任。</a:t>
            </a:r>
            <a:r>
              <a:rPr lang="en-US" altLang="ja-JP" sz="900" dirty="0">
                <a:latin typeface="メイリオ" panose="020B0604030504040204" pitchFamily="50" charset="-128"/>
                <a:ea typeface="メイリオ" panose="020B0604030504040204" pitchFamily="50" charset="-128"/>
              </a:rPr>
              <a:t>1980</a:t>
            </a:r>
            <a:r>
              <a:rPr lang="ja-JP" altLang="en-US" sz="900" dirty="0">
                <a:latin typeface="メイリオ" panose="020B0604030504040204" pitchFamily="50" charset="-128"/>
                <a:ea typeface="メイリオ" panose="020B0604030504040204" pitchFamily="50" charset="-128"/>
              </a:rPr>
              <a:t>年代よりメディア論を講じ、</a:t>
            </a:r>
            <a:r>
              <a:rPr lang="en-US" altLang="ja-JP" sz="900" dirty="0">
                <a:latin typeface="メイリオ" panose="020B0604030504040204" pitchFamily="50" charset="-128"/>
                <a:ea typeface="メイリオ" panose="020B0604030504040204" pitchFamily="50" charset="-128"/>
              </a:rPr>
              <a:t>VR</a:t>
            </a:r>
            <a:r>
              <a:rPr lang="ja-JP" altLang="en-US" sz="900" dirty="0">
                <a:latin typeface="メイリオ" panose="020B0604030504040204" pitchFamily="50" charset="-128"/>
                <a:ea typeface="メイリオ" panose="020B0604030504040204" pitchFamily="50" charset="-128"/>
              </a:rPr>
              <a:t>からインターネットの黎明期、現代のソーシャルメディアから</a:t>
            </a:r>
            <a:r>
              <a:rPr lang="en-US" altLang="ja-JP" sz="900" dirty="0">
                <a:latin typeface="メイリオ" panose="020B0604030504040204" pitchFamily="50" charset="-128"/>
                <a:ea typeface="メイリオ" panose="020B0604030504040204" pitchFamily="50" charset="-128"/>
              </a:rPr>
              <a:t>AI</a:t>
            </a:r>
            <a:r>
              <a:rPr lang="ja-JP" altLang="en-US" sz="900" dirty="0">
                <a:latin typeface="メイリオ" panose="020B0604030504040204" pitchFamily="50" charset="-128"/>
                <a:ea typeface="メイリオ" panose="020B0604030504040204" pitchFamily="50" charset="-128"/>
              </a:rPr>
              <a:t>にいたるまで、デジタル社会環境を研究。</a:t>
            </a:r>
            <a:r>
              <a:rPr lang="en-US" altLang="ja-JP" sz="900" dirty="0">
                <a:latin typeface="メイリオ" panose="020B0604030504040204" pitchFamily="50" charset="-128"/>
                <a:ea typeface="メイリオ" panose="020B0604030504040204" pitchFamily="50" charset="-128"/>
              </a:rPr>
              <a:t>2013</a:t>
            </a:r>
            <a:r>
              <a:rPr lang="ja-JP" altLang="en-US" sz="900" dirty="0">
                <a:latin typeface="メイリオ" panose="020B0604030504040204" pitchFamily="50" charset="-128"/>
                <a:ea typeface="メイリオ" panose="020B0604030504040204" pitchFamily="50" charset="-128"/>
              </a:rPr>
              <a:t>年より武邑塾を主宰。近著に</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さよならインターネット </a:t>
            </a:r>
            <a:r>
              <a:rPr lang="en-US" altLang="ja-JP" sz="900" dirty="0">
                <a:latin typeface="メイリオ" panose="020B0604030504040204" pitchFamily="50" charset="-128"/>
                <a:ea typeface="メイリオ" panose="020B0604030504040204" pitchFamily="50" charset="-128"/>
              </a:rPr>
              <a:t>GDPR</a:t>
            </a:r>
            <a:r>
              <a:rPr lang="ja-JP" altLang="en-US" sz="900" dirty="0">
                <a:latin typeface="メイリオ" panose="020B0604030504040204" pitchFamily="50" charset="-128"/>
                <a:ea typeface="メイリオ" panose="020B0604030504040204" pitchFamily="50" charset="-128"/>
              </a:rPr>
              <a:t>はネットとデータをどう変えるのか</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ダイヤモンド社</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ベルリン・都市・未来</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（太田出版）がある。現在、ベルリン在住。</a:t>
            </a:r>
          </a:p>
        </p:txBody>
      </p:sp>
      <p:sp>
        <p:nvSpPr>
          <p:cNvPr id="90" name="正方形/長方形 89">
            <a:extLst>
              <a:ext uri="{FF2B5EF4-FFF2-40B4-BE49-F238E27FC236}">
                <a16:creationId xmlns:a16="http://schemas.microsoft.com/office/drawing/2014/main" xmlns="" id="{9C42A51A-C086-4F5D-BE52-CFA6CE6F2AC3}"/>
              </a:ext>
            </a:extLst>
          </p:cNvPr>
          <p:cNvSpPr/>
          <p:nvPr/>
        </p:nvSpPr>
        <p:spPr>
          <a:xfrm>
            <a:off x="282531" y="6043488"/>
            <a:ext cx="1117358" cy="400110"/>
          </a:xfrm>
          <a:prstGeom prst="rect">
            <a:avLst/>
          </a:prstGeom>
        </p:spPr>
        <p:txBody>
          <a:bodyPr wrap="square">
            <a:spAutoFit/>
          </a:bodyPr>
          <a:lstStyle/>
          <a:p>
            <a:r>
              <a:rPr lang="ja-JP" altLang="en-US" sz="1100" b="1" dirty="0">
                <a:latin typeface="メイリオ" panose="020B0604030504040204" pitchFamily="50" charset="-128"/>
                <a:ea typeface="メイリオ" panose="020B0604030504040204" pitchFamily="50" charset="-128"/>
              </a:rPr>
              <a:t>武邑光</a:t>
            </a:r>
            <a:r>
              <a:rPr lang="ja-JP" altLang="en-US" sz="1100" b="1" dirty="0" smtClean="0">
                <a:latin typeface="メイリオ" panose="020B0604030504040204" pitchFamily="50" charset="-128"/>
                <a:ea typeface="メイリオ" panose="020B0604030504040204" pitchFamily="50" charset="-128"/>
              </a:rPr>
              <a:t>裕　氏</a:t>
            </a:r>
            <a:endParaRPr lang="en-US" altLang="ja-JP" sz="1100" b="1" dirty="0">
              <a:latin typeface="メイリオ" panose="020B0604030504040204" pitchFamily="50" charset="-128"/>
              <a:ea typeface="メイリオ" panose="020B0604030504040204" pitchFamily="50" charset="-128"/>
            </a:endParaRPr>
          </a:p>
          <a:p>
            <a:r>
              <a:rPr lang="en-US" altLang="ja-JP" sz="900" dirty="0">
                <a:latin typeface="メイリオ" panose="020B0604030504040204" pitchFamily="50" charset="-128"/>
                <a:ea typeface="メイリオ" panose="020B0604030504040204" pitchFamily="50" charset="-128"/>
              </a:rPr>
              <a:t>(</a:t>
            </a:r>
            <a:r>
              <a:rPr lang="zh-TW" altLang="en-US" sz="900" dirty="0">
                <a:latin typeface="メイリオ" panose="020B0604030504040204" pitchFamily="50" charset="-128"/>
                <a:ea typeface="メイリオ" panose="020B0604030504040204" pitchFamily="50" charset="-128"/>
              </a:rPr>
              <a:t>「武邑塾」塾長</a:t>
            </a:r>
            <a:r>
              <a:rPr lang="en-US" altLang="ja-JP" sz="900" b="1" dirty="0"/>
              <a:t>)</a:t>
            </a:r>
            <a:endParaRPr lang="ja-JP" altLang="en-US" sz="1000" b="1" dirty="0"/>
          </a:p>
        </p:txBody>
      </p:sp>
      <p:grpSp>
        <p:nvGrpSpPr>
          <p:cNvPr id="18" name="グループ化 17">
            <a:extLst>
              <a:ext uri="{FF2B5EF4-FFF2-40B4-BE49-F238E27FC236}">
                <a16:creationId xmlns:a16="http://schemas.microsoft.com/office/drawing/2014/main" xmlns="" id="{5E1DEDC9-DE4C-4577-9E71-705D23A20804}"/>
              </a:ext>
            </a:extLst>
          </p:cNvPr>
          <p:cNvGrpSpPr/>
          <p:nvPr/>
        </p:nvGrpSpPr>
        <p:grpSpPr>
          <a:xfrm>
            <a:off x="255083" y="8453879"/>
            <a:ext cx="4236852" cy="2061722"/>
            <a:chOff x="3057511" y="9799729"/>
            <a:chExt cx="4166515" cy="1686772"/>
          </a:xfrm>
        </p:grpSpPr>
        <p:sp>
          <p:nvSpPr>
            <p:cNvPr id="66" name="正方形/長方形 65">
              <a:extLst>
                <a:ext uri="{FF2B5EF4-FFF2-40B4-BE49-F238E27FC236}">
                  <a16:creationId xmlns:a16="http://schemas.microsoft.com/office/drawing/2014/main" xmlns="" id="{9B422A66-BF5D-4831-8A64-382AAAFC79A5}"/>
                </a:ext>
              </a:extLst>
            </p:cNvPr>
            <p:cNvSpPr/>
            <p:nvPr/>
          </p:nvSpPr>
          <p:spPr>
            <a:xfrm>
              <a:off x="3086288" y="9848769"/>
              <a:ext cx="3780085" cy="1637732"/>
            </a:xfrm>
            <a:prstGeom prst="rect">
              <a:avLst/>
            </a:prstGeom>
            <a:noFill/>
            <a:ln w="19050">
              <a:gradFill>
                <a:gsLst>
                  <a:gs pos="0">
                    <a:srgbClr val="BF4DED"/>
                  </a:gs>
                  <a:gs pos="100000">
                    <a:srgbClr val="5748F2"/>
                  </a:gs>
                </a:gsLst>
                <a:lin ang="5400000" scaled="1"/>
              </a:gradFill>
            </a:ln>
          </p:spPr>
          <p:txBody>
            <a:bodyPr wrap="square" tIns="72000" bIns="0">
              <a:noAutofit/>
            </a:bodyPr>
            <a:lstStyle/>
            <a:p>
              <a:pPr algn="ctr">
                <a:lnSpc>
                  <a:spcPct val="90000"/>
                </a:lnSpc>
              </a:pPr>
              <a:endParaRPr lang="ja-JP" altLang="en-US" sz="1800" b="1" dirty="0">
                <a:solidFill>
                  <a:schemeClr val="bg1"/>
                </a:solidFill>
              </a:endParaRPr>
            </a:p>
          </p:txBody>
        </p:sp>
        <p:sp>
          <p:nvSpPr>
            <p:cNvPr id="67" name="正方形/長方形 66">
              <a:extLst>
                <a:ext uri="{FF2B5EF4-FFF2-40B4-BE49-F238E27FC236}">
                  <a16:creationId xmlns:a16="http://schemas.microsoft.com/office/drawing/2014/main" xmlns="" id="{1EE6C6DB-A843-43A0-977F-0D1EF74AA309}"/>
                </a:ext>
              </a:extLst>
            </p:cNvPr>
            <p:cNvSpPr/>
            <p:nvPr/>
          </p:nvSpPr>
          <p:spPr>
            <a:xfrm>
              <a:off x="3057511" y="9799729"/>
              <a:ext cx="4166515" cy="440656"/>
            </a:xfrm>
            <a:prstGeom prst="rect">
              <a:avLst/>
            </a:prstGeom>
          </p:spPr>
          <p:txBody>
            <a:bodyPr wrap="square">
              <a:spAutoFit/>
            </a:bodyPr>
            <a:lstStyle/>
            <a:p>
              <a:endParaRPr lang="ja-JP" altLang="en-US" sz="1100" b="1" dirty="0">
                <a:latin typeface="メイリオ" panose="020B0604030504040204" pitchFamily="50" charset="-128"/>
                <a:ea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rPr>
                <a:t>土田英理也　氏</a:t>
              </a:r>
              <a:r>
                <a:rPr lang="ja-JP" altLang="en-US" sz="700" dirty="0" smtClean="0">
                  <a:latin typeface="メイリオ" panose="020B0604030504040204" pitchFamily="50" charset="-128"/>
                  <a:ea typeface="メイリオ" panose="020B0604030504040204" pitchFamily="50" charset="-128"/>
                </a:rPr>
                <a:t>（</a:t>
              </a:r>
              <a:r>
                <a:rPr lang="ja-JP" altLang="en-US" sz="700" dirty="0">
                  <a:latin typeface="メイリオ" panose="020B0604030504040204" pitchFamily="50" charset="-128"/>
                  <a:ea typeface="メイリオ" panose="020B0604030504040204" pitchFamily="50" charset="-128"/>
                </a:rPr>
                <a:t>在イスラエル日本人交流会</a:t>
              </a:r>
              <a:r>
                <a:rPr lang="ja-JP" altLang="en-US" sz="700" dirty="0" smtClean="0">
                  <a:latin typeface="メイリオ" panose="020B0604030504040204" pitchFamily="50" charset="-128"/>
                  <a:ea typeface="メイリオ" panose="020B0604030504040204" pitchFamily="50" charset="-128"/>
                </a:rPr>
                <a:t>会長</a:t>
              </a:r>
              <a:r>
                <a:rPr lang="ja-JP" altLang="en-US" sz="700" dirty="0">
                  <a:latin typeface="メイリオ" panose="020B0604030504040204" pitchFamily="50" charset="-128"/>
                  <a:ea typeface="メイリオ" panose="020B0604030504040204" pitchFamily="50" charset="-128"/>
                </a:rPr>
                <a:t>、</a:t>
              </a:r>
              <a:r>
                <a:rPr lang="ja-JP" altLang="en-US" sz="700" dirty="0" smtClean="0">
                  <a:latin typeface="メイリオ" panose="020B0604030504040204" pitchFamily="50" charset="-128"/>
                  <a:ea typeface="メイリオ" panose="020B0604030504040204" pitchFamily="50" charset="-128"/>
                </a:rPr>
                <a:t>テルアビブ</a:t>
              </a:r>
              <a:r>
                <a:rPr lang="ja-JP" altLang="en-US" sz="700" dirty="0">
                  <a:latin typeface="メイリオ" panose="020B0604030504040204" pitchFamily="50" charset="-128"/>
                  <a:ea typeface="メイリオ" panose="020B0604030504040204" pitchFamily="50" charset="-128"/>
                </a:rPr>
                <a:t>商工会</a:t>
              </a:r>
              <a:r>
                <a:rPr lang="ja-JP" altLang="en-US" sz="700" dirty="0" smtClean="0">
                  <a:latin typeface="メイリオ" panose="020B0604030504040204" pitchFamily="50" charset="-128"/>
                  <a:ea typeface="メイリオ" panose="020B0604030504040204" pitchFamily="50" charset="-128"/>
                </a:rPr>
                <a:t>会員</a:t>
              </a:r>
              <a:endParaRPr lang="en-US" altLang="ja-JP" sz="700" dirty="0" smtClean="0">
                <a:latin typeface="メイリオ" panose="020B0604030504040204" pitchFamily="50" charset="-128"/>
                <a:ea typeface="メイリオ" panose="020B0604030504040204" pitchFamily="50" charset="-128"/>
              </a:endParaRPr>
            </a:p>
            <a:p>
              <a:r>
                <a:rPr lang="ja-JP" altLang="en-US" sz="700" dirty="0" smtClean="0">
                  <a:latin typeface="メイリオ" panose="020B0604030504040204" pitchFamily="50" charset="-128"/>
                  <a:ea typeface="メイリオ" panose="020B0604030504040204" pitchFamily="50" charset="-128"/>
                </a:rPr>
                <a:t>イスラエル</a:t>
              </a:r>
              <a:r>
                <a:rPr lang="ja-JP" altLang="en-US" sz="700" dirty="0">
                  <a:latin typeface="メイリオ" panose="020B0604030504040204" pitchFamily="50" charset="-128"/>
                  <a:ea typeface="メイリオ" panose="020B0604030504040204" pitchFamily="50" charset="-128"/>
                </a:rPr>
                <a:t>日本友好協会</a:t>
              </a:r>
              <a:r>
                <a:rPr lang="ja-JP" altLang="en-US" sz="700" dirty="0" smtClean="0">
                  <a:latin typeface="メイリオ" panose="020B0604030504040204" pitchFamily="50" charset="-128"/>
                  <a:ea typeface="メイリオ" panose="020B0604030504040204" pitchFamily="50" charset="-128"/>
                </a:rPr>
                <a:t>理事、パンラエル</a:t>
              </a:r>
              <a:r>
                <a:rPr lang="ja-JP" altLang="en-US" sz="700" dirty="0">
                  <a:latin typeface="メイリオ" panose="020B0604030504040204" pitchFamily="50" charset="-128"/>
                  <a:ea typeface="メイリオ" panose="020B0604030504040204" pitchFamily="50" charset="-128"/>
                </a:rPr>
                <a:t>株式会社 最高情報責任者兼テルアビブ営業所所長</a:t>
              </a:r>
              <a:r>
                <a:rPr lang="ja-JP" altLang="en-US" sz="700" b="1" dirty="0" smtClean="0">
                  <a:latin typeface="メイリオ" panose="020B0604030504040204" pitchFamily="50" charset="-128"/>
                  <a:ea typeface="メイリオ" panose="020B0604030504040204" pitchFamily="50" charset="-128"/>
                </a:rPr>
                <a:t>）</a:t>
              </a:r>
              <a:endParaRPr lang="ja-JP" altLang="en-US" sz="800" b="1" dirty="0">
                <a:latin typeface="メイリオ" panose="020B0604030504040204" pitchFamily="50" charset="-128"/>
                <a:ea typeface="メイリオ" panose="020B0604030504040204" pitchFamily="50" charset="-128"/>
              </a:endParaRPr>
            </a:p>
          </p:txBody>
        </p:sp>
      </p:grpSp>
      <p:sp>
        <p:nvSpPr>
          <p:cNvPr id="65" name="正方形/長方形 64">
            <a:extLst>
              <a:ext uri="{FF2B5EF4-FFF2-40B4-BE49-F238E27FC236}">
                <a16:creationId xmlns:a16="http://schemas.microsoft.com/office/drawing/2014/main" xmlns="" id="{6B1106CF-129D-4066-B538-C195CFFAAC70}"/>
              </a:ext>
            </a:extLst>
          </p:cNvPr>
          <p:cNvSpPr/>
          <p:nvPr/>
        </p:nvSpPr>
        <p:spPr>
          <a:xfrm>
            <a:off x="1502898" y="8937586"/>
            <a:ext cx="2603364" cy="1615827"/>
          </a:xfrm>
          <a:prstGeom prst="rect">
            <a:avLst/>
          </a:prstGeom>
          <a:noFill/>
        </p:spPr>
        <p:txBody>
          <a:bodyPr wrap="square">
            <a:spAutoFit/>
          </a:bodyPr>
          <a:lstStyle/>
          <a:p>
            <a:pPr latinLnBrk="1"/>
            <a:r>
              <a:rPr lang="ja-JP" altLang="en-US" sz="900" dirty="0">
                <a:latin typeface="メイリオ" panose="020B0604030504040204" pitchFamily="50" charset="-128"/>
                <a:ea typeface="メイリオ" panose="020B0604030504040204" pitchFamily="50" charset="-128"/>
              </a:rPr>
              <a:t>イスラエル・ベツァレルアカデミーデザイン学科専攻。日本のゲーム開発会社を経てイスラエルに戻り、モーションゲームＶＲ･ＡＲのゲーム開発会社で最新技術を使ったゲーム開発に携わった。イスラエル在住日本人とイスラエルの方々との交流会を主催。イスラエル国内の日本人で知らない人は無く、歴史宗教にも精通。日本からの各種取材などでは必ず接見されています。イスラエル在住２０年、誰よりもユダヤを知る数少ない日本人、日本とイスラエルの架け橋となっています。</a:t>
            </a:r>
          </a:p>
        </p:txBody>
      </p:sp>
      <p:grpSp>
        <p:nvGrpSpPr>
          <p:cNvPr id="20" name="グループ化 19"/>
          <p:cNvGrpSpPr/>
          <p:nvPr/>
        </p:nvGrpSpPr>
        <p:grpSpPr>
          <a:xfrm>
            <a:off x="0" y="-2090"/>
            <a:ext cx="7555712" cy="2591065"/>
            <a:chOff x="0" y="-2090"/>
            <a:chExt cx="7555712" cy="2591065"/>
          </a:xfrm>
        </p:grpSpPr>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890"/>
              <a:ext cx="3741749" cy="2590865"/>
            </a:xfrm>
            <a:prstGeom prst="rect">
              <a:avLst/>
            </a:prstGeom>
          </p:spPr>
        </p:pic>
        <p:pic>
          <p:nvPicPr>
            <p:cNvPr id="10" name="図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45712" y="-2090"/>
              <a:ext cx="3810000" cy="2591065"/>
            </a:xfrm>
            <a:prstGeom prst="rect">
              <a:avLst/>
            </a:prstGeom>
          </p:spPr>
        </p:pic>
      </p:grpSp>
      <p:sp>
        <p:nvSpPr>
          <p:cNvPr id="4" name="タイトル 1"/>
          <p:cNvSpPr txBox="1">
            <a:spLocks/>
          </p:cNvSpPr>
          <p:nvPr/>
        </p:nvSpPr>
        <p:spPr>
          <a:xfrm>
            <a:off x="83927" y="434451"/>
            <a:ext cx="7559675" cy="2111589"/>
          </a:xfrm>
          <a:prstGeom prst="rect">
            <a:avLst/>
          </a:prstGeom>
          <a:noFill/>
          <a:ln>
            <a:noFill/>
          </a:ln>
          <a:effectLst>
            <a:glow rad="228600">
              <a:schemeClr val="accent4">
                <a:satMod val="175000"/>
                <a:alpha val="40000"/>
              </a:schemeClr>
            </a:glow>
          </a:effectLst>
        </p:spPr>
        <p:txBody>
          <a:bodyPr vert="horz" lIns="72000" tIns="0" rIns="72000" bIns="72000" rtlCol="0" anchor="ctr">
            <a:noAutofit/>
          </a:bodyPr>
          <a:lstStyle>
            <a:lvl1pPr algn="ctr" defTabSz="755934" rtl="0" eaLnBrk="1" latinLnBrk="0" hangingPunct="1">
              <a:lnSpc>
                <a:spcPct val="90000"/>
              </a:lnSpc>
              <a:spcBef>
                <a:spcPct val="0"/>
              </a:spcBef>
              <a:buNone/>
              <a:defRPr kumimoji="1" sz="4960" kern="1200">
                <a:solidFill>
                  <a:schemeClr val="tx1"/>
                </a:solidFill>
                <a:latin typeface="+mj-lt"/>
                <a:ea typeface="+mj-ea"/>
                <a:cs typeface="+mj-cs"/>
              </a:defRPr>
            </a:lvl1pPr>
          </a:lstStyle>
          <a:p>
            <a:pPr>
              <a:lnSpc>
                <a:spcPct val="100000"/>
              </a:lnSpc>
            </a:pPr>
            <a:r>
              <a:rPr lang="ja-JP" altLang="en-US" sz="2400" b="1" dirty="0">
                <a:solidFill>
                  <a:schemeClr val="bg1"/>
                </a:solidFill>
                <a:effectLst>
                  <a:glow rad="228600">
                    <a:schemeClr val="bg1">
                      <a:alpha val="40000"/>
                    </a:schemeClr>
                  </a:glow>
                  <a:reflection stA="61000" endPos="9000" dist="50800" dir="5400000" sy="-100000" algn="bl" rotWithShape="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b="1" dirty="0" smtClean="0">
                <a:solidFill>
                  <a:schemeClr val="bg1"/>
                </a:solidFill>
                <a:effectLst>
                  <a:glow rad="228600">
                    <a:schemeClr val="bg1">
                      <a:alpha val="40000"/>
                    </a:schemeClr>
                  </a:glow>
                  <a:reflection stA="61000" endPos="9000" dist="50800" dir="5400000" sy="-100000" algn="bl" rotWithShape="0"/>
                </a:effectLst>
                <a:latin typeface="メイリオ" panose="020B0604030504040204" pitchFamily="50" charset="-128"/>
                <a:ea typeface="メイリオ" panose="020B0604030504040204" pitchFamily="50" charset="-128"/>
                <a:cs typeface="メイリオ" panose="020B0604030504040204" pitchFamily="50" charset="-128"/>
              </a:rPr>
              <a:t>Next</a:t>
            </a:r>
            <a:r>
              <a:rPr lang="ja-JP" altLang="en-US" sz="2400" b="1" dirty="0" smtClean="0">
                <a:solidFill>
                  <a:schemeClr val="bg1"/>
                </a:solidFill>
                <a:effectLst>
                  <a:glow rad="228600">
                    <a:schemeClr val="bg1">
                      <a:alpha val="40000"/>
                    </a:schemeClr>
                  </a:glow>
                  <a:reflection stA="61000" endPos="9000" dist="50800" dir="5400000" sy="-100000" algn="bl" rotWithShape="0"/>
                </a:effectLst>
                <a:latin typeface="メイリオ" panose="020B0604030504040204" pitchFamily="50" charset="-128"/>
                <a:ea typeface="メイリオ" panose="020B0604030504040204" pitchFamily="50" charset="-128"/>
                <a:cs typeface="メイリオ" panose="020B0604030504040204" pitchFamily="50" charset="-128"/>
              </a:rPr>
              <a:t>シリコンバレー～</a:t>
            </a:r>
            <a:endParaRPr lang="en-US" altLang="ja-JP" sz="2400" b="1" dirty="0" smtClean="0">
              <a:solidFill>
                <a:schemeClr val="bg1"/>
              </a:solidFill>
              <a:effectLst>
                <a:glow rad="228600">
                  <a:schemeClr val="bg1">
                    <a:alpha val="40000"/>
                  </a:schemeClr>
                </a:glow>
                <a:reflection stA="61000" endPos="9000" dist="50800" dir="5400000" sy="-100000" algn="bl" rotWithShape="0"/>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lang="ja-JP" altLang="en-US" sz="4000" b="1" dirty="0" smtClean="0">
                <a:solidFill>
                  <a:schemeClr val="bg1"/>
                </a:solidFill>
                <a:effectLst>
                  <a:glow rad="228600">
                    <a:schemeClr val="bg1">
                      <a:alpha val="40000"/>
                    </a:schemeClr>
                  </a:glow>
                  <a:reflection stA="61000" endPos="9000" dist="50800" dir="5400000" sy="-100000" algn="bl" rotWithShape="0"/>
                </a:effectLst>
                <a:latin typeface="メイリオ" panose="020B0604030504040204" pitchFamily="50" charset="-128"/>
                <a:ea typeface="メイリオ" panose="020B0604030504040204" pitchFamily="50" charset="-128"/>
                <a:cs typeface="メイリオ" panose="020B0604030504040204" pitchFamily="50" charset="-128"/>
              </a:rPr>
              <a:t>ベルリンとテルアビブ</a:t>
            </a:r>
            <a:endParaRPr lang="en-US" altLang="ja-JP" sz="4000" b="1" dirty="0" smtClean="0">
              <a:solidFill>
                <a:schemeClr val="bg1"/>
              </a:solidFill>
              <a:effectLst>
                <a:glow rad="228600">
                  <a:schemeClr val="bg1">
                    <a:alpha val="40000"/>
                  </a:schemeClr>
                </a:glow>
                <a:reflection stA="61000" endPos="9000" dist="50800" dir="5400000" sy="-100000" algn="bl" rotWithShape="0"/>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lang="ja-JP" altLang="en-US" sz="4000" b="1" dirty="0" smtClean="0">
                <a:solidFill>
                  <a:schemeClr val="bg1"/>
                </a:solidFill>
                <a:effectLst>
                  <a:glow rad="228600">
                    <a:schemeClr val="bg1">
                      <a:alpha val="40000"/>
                    </a:schemeClr>
                  </a:glow>
                  <a:reflection stA="61000" endPos="9000" dist="50800" dir="5400000" sy="-100000" algn="bl" rotWithShape="0"/>
                </a:effectLst>
                <a:latin typeface="メイリオ" panose="020B0604030504040204" pitchFamily="50" charset="-128"/>
                <a:ea typeface="メイリオ" panose="020B0604030504040204" pitchFamily="50" charset="-128"/>
                <a:cs typeface="メイリオ" panose="020B0604030504040204" pitchFamily="50" charset="-128"/>
              </a:rPr>
              <a:t>エコシステム</a:t>
            </a:r>
            <a:r>
              <a:rPr lang="ja-JP" altLang="en-US" sz="4000" b="1" dirty="0">
                <a:solidFill>
                  <a:schemeClr val="bg1"/>
                </a:solidFill>
                <a:effectLst>
                  <a:glow rad="228600">
                    <a:schemeClr val="bg1">
                      <a:alpha val="40000"/>
                    </a:schemeClr>
                  </a:glow>
                  <a:reflection stA="61000" endPos="9000" dist="50800" dir="5400000" sy="-100000" algn="bl" rotWithShape="0"/>
                </a:effectLst>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4000" b="1" dirty="0" smtClean="0">
                <a:solidFill>
                  <a:schemeClr val="bg1"/>
                </a:solidFill>
                <a:effectLst>
                  <a:glow rad="228600">
                    <a:schemeClr val="bg1">
                      <a:alpha val="40000"/>
                    </a:schemeClr>
                  </a:glow>
                  <a:reflection stA="61000" endPos="9000" dist="50800" dir="5400000" sy="-100000" algn="bl" rotWithShape="0"/>
                </a:effectLst>
                <a:latin typeface="メイリオ" panose="020B0604030504040204" pitchFamily="50" charset="-128"/>
                <a:ea typeface="メイリオ" panose="020B0604030504040204" pitchFamily="50" charset="-128"/>
                <a:cs typeface="メイリオ" panose="020B0604030504040204" pitchFamily="50" charset="-128"/>
              </a:rPr>
              <a:t>実相</a:t>
            </a:r>
            <a:endParaRPr lang="en-US" altLang="ja-JP" sz="4000" b="1" dirty="0">
              <a:solidFill>
                <a:schemeClr val="bg1"/>
              </a:solidFill>
              <a:effectLst>
                <a:glow rad="228600">
                  <a:schemeClr val="bg1">
                    <a:alpha val="40000"/>
                  </a:schemeClr>
                </a:glow>
                <a:reflection stA="61000" endPos="9000" dist="50800" dir="5400000" sy="-100000" algn="bl" rotWithShape="0"/>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9" name="表 58">
            <a:extLst>
              <a:ext uri="{FF2B5EF4-FFF2-40B4-BE49-F238E27FC236}">
                <a16:creationId xmlns="" xmlns:a16="http://schemas.microsoft.com/office/drawing/2014/main" id="{5963EB18-5FF4-4A0C-9384-A686AEA203CF}"/>
              </a:ext>
            </a:extLst>
          </p:cNvPr>
          <p:cNvGraphicFramePr>
            <a:graphicFrameLocks noGrp="1"/>
          </p:cNvGraphicFramePr>
          <p:nvPr>
            <p:extLst>
              <p:ext uri="{D42A27DB-BD31-4B8C-83A1-F6EECF244321}">
                <p14:modId xmlns:p14="http://schemas.microsoft.com/office/powerpoint/2010/main" val="2982604480"/>
              </p:ext>
            </p:extLst>
          </p:nvPr>
        </p:nvGraphicFramePr>
        <p:xfrm>
          <a:off x="2754516" y="3829202"/>
          <a:ext cx="4679950" cy="1338064"/>
        </p:xfrm>
        <a:graphic>
          <a:graphicData uri="http://schemas.openxmlformats.org/drawingml/2006/table">
            <a:tbl>
              <a:tblPr firstRow="1" bandRow="1">
                <a:tableStyleId>{5C22544A-7EE6-4342-B048-85BDC9FD1C3A}</a:tableStyleId>
              </a:tblPr>
              <a:tblGrid>
                <a:gridCol w="927512">
                  <a:extLst>
                    <a:ext uri="{9D8B030D-6E8A-4147-A177-3AD203B41FA5}">
                      <a16:colId xmlns="" xmlns:a16="http://schemas.microsoft.com/office/drawing/2014/main" val="2308876009"/>
                    </a:ext>
                  </a:extLst>
                </a:gridCol>
                <a:gridCol w="3752438">
                  <a:extLst>
                    <a:ext uri="{9D8B030D-6E8A-4147-A177-3AD203B41FA5}">
                      <a16:colId xmlns="" xmlns:a16="http://schemas.microsoft.com/office/drawing/2014/main" val="3068953596"/>
                    </a:ext>
                  </a:extLst>
                </a:gridCol>
              </a:tblGrid>
              <a:tr h="488074">
                <a:tc>
                  <a:txBody>
                    <a:bodyPr/>
                    <a:lstStyle/>
                    <a:p>
                      <a:pPr algn="dist"/>
                      <a:r>
                        <a:rPr kumimoji="1" lang="ja-JP" altLang="en-US" sz="1400" b="0" dirty="0" smtClean="0">
                          <a:solidFill>
                            <a:schemeClr val="tx1"/>
                          </a:solidFill>
                          <a:latin typeface="メイリオ" panose="020B0604030504040204" pitchFamily="50" charset="-128"/>
                          <a:ea typeface="メイリオ" panose="020B0604030504040204" pitchFamily="50" charset="-128"/>
                        </a:rPr>
                        <a:t>会場</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100" b="0" dirty="0" smtClean="0">
                          <a:solidFill>
                            <a:schemeClr val="tx1"/>
                          </a:solidFill>
                          <a:latin typeface="メイリオ" panose="020B0604030504040204" pitchFamily="50" charset="-128"/>
                          <a:ea typeface="メイリオ" panose="020B0604030504040204" pitchFamily="50" charset="-128"/>
                        </a:rPr>
                        <a:t>大阪商工会議所 </a:t>
                      </a:r>
                      <a:r>
                        <a:rPr kumimoji="1" lang="en-US" altLang="ja-JP" sz="1100" b="0" dirty="0" smtClean="0">
                          <a:solidFill>
                            <a:schemeClr val="tx1"/>
                          </a:solidFill>
                          <a:latin typeface="メイリオ" panose="020B0604030504040204" pitchFamily="50" charset="-128"/>
                          <a:ea typeface="メイリオ" panose="020B0604030504040204" pitchFamily="50" charset="-128"/>
                        </a:rPr>
                        <a:t>502</a:t>
                      </a:r>
                      <a:r>
                        <a:rPr kumimoji="1" lang="ja-JP" altLang="en-US" sz="1100" b="0" dirty="0" smtClean="0">
                          <a:solidFill>
                            <a:schemeClr val="tx1"/>
                          </a:solidFill>
                          <a:latin typeface="メイリオ" panose="020B0604030504040204" pitchFamily="50" charset="-128"/>
                          <a:ea typeface="メイリオ" panose="020B0604030504040204" pitchFamily="50" charset="-128"/>
                        </a:rPr>
                        <a:t>号会議室</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b="0" dirty="0" smtClean="0">
                          <a:solidFill>
                            <a:schemeClr val="tx1"/>
                          </a:solidFill>
                          <a:latin typeface="メイリオ" panose="020B0604030504040204" pitchFamily="50" charset="-128"/>
                          <a:ea typeface="メイリオ" panose="020B0604030504040204" pitchFamily="50" charset="-128"/>
                        </a:rPr>
                        <a:t>（</a:t>
                      </a:r>
                      <a:r>
                        <a:rPr kumimoji="1" lang="zh-CN" altLang="en-US" sz="1100" b="0" dirty="0" smtClean="0">
                          <a:solidFill>
                            <a:schemeClr val="tx1"/>
                          </a:solidFill>
                          <a:latin typeface="メイリオ" panose="020B0604030504040204" pitchFamily="50" charset="-128"/>
                          <a:ea typeface="メイリオ" panose="020B0604030504040204" pitchFamily="50" charset="-128"/>
                        </a:rPr>
                        <a:t>大阪市中央区本町橋</a:t>
                      </a:r>
                      <a:r>
                        <a:rPr kumimoji="1" lang="en-US" altLang="zh-CN" sz="1100" b="0" dirty="0" smtClean="0">
                          <a:solidFill>
                            <a:schemeClr val="tx1"/>
                          </a:solidFill>
                          <a:latin typeface="メイリオ" panose="020B0604030504040204" pitchFamily="50" charset="-128"/>
                          <a:ea typeface="メイリオ" panose="020B0604030504040204" pitchFamily="50" charset="-128"/>
                        </a:rPr>
                        <a:t>2</a:t>
                      </a:r>
                      <a:r>
                        <a:rPr kumimoji="1" lang="zh-CN" altLang="en-US" sz="1100" b="0" dirty="0" smtClean="0">
                          <a:solidFill>
                            <a:schemeClr val="tx1"/>
                          </a:solidFill>
                          <a:latin typeface="メイリオ" panose="020B0604030504040204" pitchFamily="50" charset="-128"/>
                          <a:ea typeface="メイリオ" panose="020B0604030504040204" pitchFamily="50" charset="-128"/>
                        </a:rPr>
                        <a:t>番</a:t>
                      </a:r>
                      <a:r>
                        <a:rPr kumimoji="1" lang="en-US" altLang="zh-CN" sz="1100" b="0" dirty="0" smtClean="0">
                          <a:solidFill>
                            <a:schemeClr val="tx1"/>
                          </a:solidFill>
                          <a:latin typeface="メイリオ" panose="020B0604030504040204" pitchFamily="50" charset="-128"/>
                          <a:ea typeface="メイリオ" panose="020B0604030504040204" pitchFamily="50" charset="-128"/>
                        </a:rPr>
                        <a:t>8</a:t>
                      </a:r>
                      <a:r>
                        <a:rPr kumimoji="1" lang="zh-CN" altLang="en-US" sz="1100" b="0" dirty="0" smtClean="0">
                          <a:solidFill>
                            <a:schemeClr val="tx1"/>
                          </a:solidFill>
                          <a:latin typeface="メイリオ" panose="020B0604030504040204" pitchFamily="50" charset="-128"/>
                          <a:ea typeface="メイリオ" panose="020B0604030504040204" pitchFamily="50" charset="-128"/>
                        </a:rPr>
                        <a:t>号 </a:t>
                      </a:r>
                      <a:r>
                        <a:rPr kumimoji="1" lang="ja-JP" altLang="en-US" sz="1100" b="0" dirty="0" smtClean="0">
                          <a:solidFill>
                            <a:schemeClr val="tx1"/>
                          </a:solidFill>
                          <a:latin typeface="メイリオ" panose="020B0604030504040204" pitchFamily="50" charset="-128"/>
                          <a:ea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4242055118"/>
                  </a:ext>
                </a:extLst>
              </a:tr>
              <a:tr h="368610">
                <a:tc>
                  <a:txBody>
                    <a:bodyPr/>
                    <a:lstStyle/>
                    <a:p>
                      <a:pPr algn="dist"/>
                      <a:r>
                        <a:rPr kumimoji="1" lang="ja-JP" altLang="en-US" sz="1400" b="0" dirty="0">
                          <a:solidFill>
                            <a:schemeClr val="tx1"/>
                          </a:solidFill>
                          <a:latin typeface="メイリオ" panose="020B0604030504040204" pitchFamily="50" charset="-128"/>
                          <a:ea typeface="メイリオ" panose="020B0604030504040204" pitchFamily="50" charset="-128"/>
                        </a:rPr>
                        <a:t>受講料</a:t>
                      </a:r>
                    </a:p>
                  </a:txBody>
                  <a:tcPr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0" dirty="0" smtClean="0">
                          <a:solidFill>
                            <a:schemeClr val="tx1"/>
                          </a:solidFill>
                          <a:latin typeface="メイリオ" panose="020B0604030504040204" pitchFamily="50" charset="-128"/>
                          <a:ea typeface="メイリオ" panose="020B0604030504040204" pitchFamily="50" charset="-128"/>
                        </a:rPr>
                        <a:t>会員・非会員共に無料</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810323434"/>
                  </a:ext>
                </a:extLst>
              </a:tr>
              <a:tr h="469870">
                <a:tc>
                  <a:txBody>
                    <a:bodyPr/>
                    <a:lstStyle/>
                    <a:p>
                      <a:pPr algn="dist"/>
                      <a:r>
                        <a:rPr kumimoji="1" lang="ja-JP" altLang="en-US" sz="1400" b="0" i="0" kern="1200" dirty="0" smtClean="0">
                          <a:solidFill>
                            <a:schemeClr val="tx1"/>
                          </a:solidFill>
                          <a:effectLst/>
                          <a:latin typeface="メイリオ" panose="020B0604030504040204" pitchFamily="50" charset="-128"/>
                          <a:ea typeface="メイリオ" panose="020B0604030504040204" pitchFamily="50" charset="-128"/>
                          <a:cs typeface="+mn-cs"/>
                        </a:rPr>
                        <a:t>対象</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0" dirty="0" smtClean="0">
                          <a:solidFill>
                            <a:schemeClr val="tx1"/>
                          </a:solidFill>
                          <a:latin typeface="メイリオ" panose="020B0604030504040204" pitchFamily="50" charset="-128"/>
                          <a:ea typeface="メイリオ" panose="020B0604030504040204" pitchFamily="50" charset="-128"/>
                        </a:rPr>
                        <a:t>全対象者向け</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r>
                        <a:rPr kumimoji="1" lang="ja-JP" altLang="en-US" sz="1050" b="0" dirty="0" smtClean="0">
                          <a:solidFill>
                            <a:schemeClr val="tx1"/>
                          </a:solidFill>
                          <a:latin typeface="メイリオ" panose="020B0604030504040204" pitchFamily="50" charset="-128"/>
                          <a:ea typeface="メイリオ" panose="020B0604030504040204" pitchFamily="50" charset="-128"/>
                        </a:rPr>
                        <a:t>（新規事業担当者</a:t>
                      </a:r>
                      <a:r>
                        <a:rPr kumimoji="1" lang="en-US" altLang="ja-JP" sz="1050" b="0" dirty="0" smtClean="0">
                          <a:solidFill>
                            <a:schemeClr val="tx1"/>
                          </a:solidFill>
                          <a:latin typeface="メイリオ" panose="020B0604030504040204" pitchFamily="50" charset="-128"/>
                          <a:ea typeface="メイリオ" panose="020B0604030504040204" pitchFamily="50" charset="-128"/>
                        </a:rPr>
                        <a:t>/</a:t>
                      </a:r>
                      <a:r>
                        <a:rPr kumimoji="1" lang="ja-JP" altLang="en-US" sz="1050" b="0" dirty="0" smtClean="0">
                          <a:solidFill>
                            <a:schemeClr val="tx1"/>
                          </a:solidFill>
                          <a:latin typeface="メイリオ" panose="020B0604030504040204" pitchFamily="50" charset="-128"/>
                          <a:ea typeface="メイリオ" panose="020B0604030504040204" pitchFamily="50" charset="-128"/>
                        </a:rPr>
                        <a:t>企業経営者</a:t>
                      </a:r>
                      <a:r>
                        <a:rPr kumimoji="1" lang="en-US" altLang="ja-JP" sz="1050" b="0" dirty="0" smtClean="0">
                          <a:solidFill>
                            <a:schemeClr val="tx1"/>
                          </a:solidFill>
                          <a:latin typeface="メイリオ" panose="020B0604030504040204" pitchFamily="50" charset="-128"/>
                          <a:ea typeface="メイリオ" panose="020B0604030504040204" pitchFamily="50" charset="-128"/>
                        </a:rPr>
                        <a:t>/</a:t>
                      </a:r>
                      <a:r>
                        <a:rPr kumimoji="1" lang="ja-JP" altLang="en-US" sz="1050" b="0" dirty="0" smtClean="0">
                          <a:solidFill>
                            <a:schemeClr val="tx1"/>
                          </a:solidFill>
                          <a:latin typeface="メイリオ" panose="020B0604030504040204" pitchFamily="50" charset="-128"/>
                          <a:ea typeface="メイリオ" panose="020B0604030504040204" pitchFamily="50" charset="-128"/>
                        </a:rPr>
                        <a:t>スタートアップ他）</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240376616"/>
                  </a:ext>
                </a:extLst>
              </a:tr>
            </a:tbl>
          </a:graphicData>
        </a:graphic>
      </p:graphicFrame>
      <p:sp>
        <p:nvSpPr>
          <p:cNvPr id="63" name="正方形/長方形 62">
            <a:extLst>
              <a:ext uri="{FF2B5EF4-FFF2-40B4-BE49-F238E27FC236}">
                <a16:creationId xmlns:a16="http://schemas.microsoft.com/office/drawing/2014/main" xmlns="" id="{480BB8BA-FCCE-457C-9FF8-58AB73A75148}"/>
              </a:ext>
            </a:extLst>
          </p:cNvPr>
          <p:cNvSpPr/>
          <p:nvPr/>
        </p:nvSpPr>
        <p:spPr>
          <a:xfrm>
            <a:off x="3919398" y="6004514"/>
            <a:ext cx="3480033" cy="2007709"/>
          </a:xfrm>
          <a:prstGeom prst="rect">
            <a:avLst/>
          </a:prstGeom>
          <a:solidFill>
            <a:schemeClr val="bg1"/>
          </a:solidFill>
          <a:ln w="28575">
            <a:gradFill>
              <a:gsLst>
                <a:gs pos="100000">
                  <a:srgbClr val="BF4DED"/>
                </a:gs>
                <a:gs pos="0">
                  <a:srgbClr val="5048F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a:extLst>
              <a:ext uri="{FF2B5EF4-FFF2-40B4-BE49-F238E27FC236}">
                <a16:creationId xmlns:a16="http://schemas.microsoft.com/office/drawing/2014/main" xmlns="" id="{9C42A51A-C086-4F5D-BE52-CFA6CE6F2AC3}"/>
              </a:ext>
            </a:extLst>
          </p:cNvPr>
          <p:cNvSpPr/>
          <p:nvPr/>
        </p:nvSpPr>
        <p:spPr>
          <a:xfrm>
            <a:off x="3985157" y="6041749"/>
            <a:ext cx="1288797" cy="538609"/>
          </a:xfrm>
          <a:prstGeom prst="rect">
            <a:avLst/>
          </a:prstGeom>
        </p:spPr>
        <p:txBody>
          <a:bodyPr wrap="square">
            <a:spAutoFit/>
          </a:bodyPr>
          <a:lstStyle/>
          <a:p>
            <a:r>
              <a:rPr lang="ja-JP" altLang="en-US" sz="1100" b="1" dirty="0">
                <a:latin typeface="メイリオ" panose="020B0604030504040204" pitchFamily="50" charset="-128"/>
                <a:ea typeface="メイリオ" panose="020B0604030504040204" pitchFamily="50" charset="-128"/>
              </a:rPr>
              <a:t>矢野 </a:t>
            </a:r>
            <a:r>
              <a:rPr lang="ja-JP" altLang="en-US" sz="1100" b="1" dirty="0" smtClean="0">
                <a:latin typeface="メイリオ" panose="020B0604030504040204" pitchFamily="50" charset="-128"/>
                <a:ea typeface="メイリオ" panose="020B0604030504040204" pitchFamily="50" charset="-128"/>
              </a:rPr>
              <a:t>圭一郎　氏</a:t>
            </a:r>
            <a:endParaRPr lang="en-US" altLang="ja-JP" sz="1100" b="1" dirty="0">
              <a:latin typeface="メイリオ" panose="020B0604030504040204" pitchFamily="50" charset="-128"/>
              <a:ea typeface="メイリオ" panose="020B0604030504040204" pitchFamily="50" charset="-128"/>
            </a:endParaRPr>
          </a:p>
          <a:p>
            <a:r>
              <a:rPr lang="en-US" altLang="ja-JP" sz="900" dirty="0" smtClean="0">
                <a:latin typeface="メイリオ" panose="020B0604030504040204" pitchFamily="50" charset="-128"/>
                <a:ea typeface="メイリオ" panose="020B0604030504040204" pitchFamily="50" charset="-128"/>
              </a:rPr>
              <a:t>(</a:t>
            </a:r>
            <a:r>
              <a:rPr lang="en-US" altLang="ja-JP" sz="900" dirty="0" err="1" smtClean="0">
                <a:latin typeface="メイリオ" panose="020B0604030504040204" pitchFamily="50" charset="-128"/>
                <a:ea typeface="メイリオ" panose="020B0604030504040204" pitchFamily="50" charset="-128"/>
              </a:rPr>
              <a:t>Interacthub</a:t>
            </a:r>
            <a:r>
              <a:rPr lang="en-US" altLang="ja-JP" sz="900" dirty="0" smtClean="0">
                <a:latin typeface="メイリオ" panose="020B0604030504040204" pitchFamily="50" charset="-128"/>
                <a:ea typeface="メイリオ" panose="020B0604030504040204" pitchFamily="50" charset="-128"/>
              </a:rPr>
              <a:t> GmbH CEO &amp; Founder</a:t>
            </a:r>
            <a:r>
              <a:rPr lang="en-US" altLang="ja-JP" sz="900" b="1" dirty="0" smtClean="0"/>
              <a:t>)</a:t>
            </a:r>
            <a:endParaRPr lang="ja-JP" altLang="en-US" sz="1000" b="1" dirty="0"/>
          </a:p>
        </p:txBody>
      </p:sp>
      <p:pic>
        <p:nvPicPr>
          <p:cNvPr id="26" name="図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28244" y="6555033"/>
            <a:ext cx="1075840" cy="1327014"/>
          </a:xfrm>
          <a:prstGeom prst="rect">
            <a:avLst/>
          </a:prstGeom>
        </p:spPr>
      </p:pic>
      <p:sp>
        <p:nvSpPr>
          <p:cNvPr id="68" name="正方形/長方形 67">
            <a:extLst>
              <a:ext uri="{FF2B5EF4-FFF2-40B4-BE49-F238E27FC236}">
                <a16:creationId xmlns:a16="http://schemas.microsoft.com/office/drawing/2014/main" xmlns="" id="{121DF38B-72BF-4E0A-B017-E3AA338E1E4F}"/>
              </a:ext>
            </a:extLst>
          </p:cNvPr>
          <p:cNvSpPr/>
          <p:nvPr/>
        </p:nvSpPr>
        <p:spPr>
          <a:xfrm>
            <a:off x="5303113" y="6223776"/>
            <a:ext cx="1964462" cy="1754326"/>
          </a:xfrm>
          <a:prstGeom prst="rect">
            <a:avLst/>
          </a:prstGeom>
        </p:spPr>
        <p:txBody>
          <a:bodyPr wrap="square" lIns="36000" rIns="36000">
            <a:spAutoFit/>
          </a:bodyPr>
          <a:lstStyle/>
          <a:p>
            <a:r>
              <a:rPr lang="ja-JP" altLang="en-US" sz="900" dirty="0">
                <a:latin typeface="メイリオ" panose="020B0604030504040204" pitchFamily="50" charset="-128"/>
                <a:ea typeface="メイリオ" panose="020B0604030504040204" pitchFamily="50" charset="-128"/>
              </a:rPr>
              <a:t>大学を卒業後、ベンチャー企業での勤務を経て、セールスフォース・ドットコムやグーグルなどテック大手で法人向けクラウドサービスの事業開発に携わる。</a:t>
            </a:r>
            <a:r>
              <a:rPr lang="en-US" altLang="ja-JP" sz="900" dirty="0">
                <a:latin typeface="メイリオ" panose="020B0604030504040204" pitchFamily="50" charset="-128"/>
                <a:ea typeface="メイリオ" panose="020B0604030504040204" pitchFamily="50" charset="-128"/>
              </a:rPr>
              <a:t>2015</a:t>
            </a:r>
            <a:r>
              <a:rPr lang="ja-JP" altLang="en-US" sz="900" dirty="0">
                <a:latin typeface="メイリオ" panose="020B0604030504040204" pitchFamily="50" charset="-128"/>
                <a:ea typeface="メイリオ" panose="020B0604030504040204" pitchFamily="50" charset="-128"/>
              </a:rPr>
              <a:t>年にドイツへ渡り、</a:t>
            </a:r>
            <a:r>
              <a:rPr lang="en-US" altLang="ja-JP" sz="900" dirty="0">
                <a:latin typeface="メイリオ" panose="020B0604030504040204" pitchFamily="50" charset="-128"/>
                <a:ea typeface="メイリオ" panose="020B0604030504040204" pitchFamily="50" charset="-128"/>
              </a:rPr>
              <a:t>2017</a:t>
            </a:r>
            <a:r>
              <a:rPr lang="ja-JP" altLang="en-US" sz="900" dirty="0">
                <a:latin typeface="メイリオ" panose="020B0604030504040204" pitchFamily="50" charset="-128"/>
                <a:ea typeface="メイリオ" panose="020B0604030504040204" pitchFamily="50" charset="-128"/>
              </a:rPr>
              <a:t>年に欧州と日本間の企業とスタートアップを結ぶビジネスマッチングプラットフォームとして、</a:t>
            </a:r>
            <a:r>
              <a:rPr lang="en-US" altLang="ja-JP" sz="900" dirty="0" err="1">
                <a:latin typeface="メイリオ" panose="020B0604030504040204" pitchFamily="50" charset="-128"/>
                <a:ea typeface="メイリオ" panose="020B0604030504040204" pitchFamily="50" charset="-128"/>
              </a:rPr>
              <a:t>Interacthub</a:t>
            </a:r>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をベルリンに設立。</a:t>
            </a:r>
            <a:r>
              <a:rPr lang="en-US" altLang="ja-JP" sz="900" dirty="0">
                <a:latin typeface="メイリオ" panose="020B0604030504040204" pitchFamily="50" charset="-128"/>
                <a:ea typeface="メイリオ" panose="020B0604030504040204" pitchFamily="50" charset="-128"/>
              </a:rPr>
              <a:t>IE</a:t>
            </a:r>
            <a:r>
              <a:rPr lang="ja-JP" altLang="en-US" sz="900" dirty="0">
                <a:latin typeface="メイリオ" panose="020B0604030504040204" pitchFamily="50" charset="-128"/>
                <a:ea typeface="メイリオ" panose="020B0604030504040204" pitchFamily="50" charset="-128"/>
              </a:rPr>
              <a:t>ビジネススクール</a:t>
            </a:r>
            <a:r>
              <a:rPr lang="en-US" altLang="ja-JP" sz="900" dirty="0">
                <a:latin typeface="メイリオ" panose="020B0604030504040204" pitchFamily="50" charset="-128"/>
                <a:ea typeface="メイリオ" panose="020B0604030504040204" pitchFamily="50" charset="-128"/>
              </a:rPr>
              <a:t>MBA</a:t>
            </a:r>
            <a:r>
              <a:rPr lang="ja-JP" altLang="en-US" sz="900" dirty="0" err="1">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海外起業家ネットワーク社団法人</a:t>
            </a:r>
            <a:r>
              <a:rPr lang="en-US" altLang="ja-JP" sz="900" dirty="0">
                <a:latin typeface="メイリオ" panose="020B0604030504040204" pitchFamily="50" charset="-128"/>
                <a:ea typeface="メイリオ" panose="020B0604030504040204" pitchFamily="50" charset="-128"/>
              </a:rPr>
              <a:t>WAOJE</a:t>
            </a:r>
            <a:r>
              <a:rPr lang="ja-JP" altLang="en-US" sz="900" dirty="0">
                <a:latin typeface="メイリオ" panose="020B0604030504040204" pitchFamily="50" charset="-128"/>
                <a:ea typeface="メイリオ" panose="020B0604030504040204" pitchFamily="50" charset="-128"/>
              </a:rPr>
              <a:t>ベルリン支部長。</a:t>
            </a:r>
          </a:p>
        </p:txBody>
      </p:sp>
      <p:sp>
        <p:nvSpPr>
          <p:cNvPr id="71" name="正方形/長方形 70">
            <a:extLst>
              <a:ext uri="{FF2B5EF4-FFF2-40B4-BE49-F238E27FC236}">
                <a16:creationId xmlns:a16="http://schemas.microsoft.com/office/drawing/2014/main" xmlns="" id="{53381316-D2E6-4678-BABA-B313FFD141D5}"/>
              </a:ext>
            </a:extLst>
          </p:cNvPr>
          <p:cNvSpPr/>
          <p:nvPr/>
        </p:nvSpPr>
        <p:spPr>
          <a:xfrm>
            <a:off x="1160317" y="5621633"/>
            <a:ext cx="1416029" cy="331934"/>
          </a:xfrm>
          <a:prstGeom prst="rect">
            <a:avLst/>
          </a:prstGeom>
          <a:solidFill>
            <a:srgbClr val="5748F2"/>
          </a:solidFill>
        </p:spPr>
        <p:txBody>
          <a:bodyPr wrap="square" lIns="36000" tIns="36000" rIns="36000" bIns="0" anchor="ctr" anchorCtr="0">
            <a:noAutofit/>
          </a:bodyPr>
          <a:lstStyle/>
          <a:p>
            <a:pPr algn="ctr">
              <a:lnSpc>
                <a:spcPct val="90000"/>
              </a:lnSpc>
            </a:pPr>
            <a:r>
              <a:rPr lang="ja-JP" altLang="en-US" sz="1400" dirty="0">
                <a:solidFill>
                  <a:schemeClr val="bg1"/>
                </a:solidFill>
                <a:latin typeface="メイリオ" panose="020B0604030504040204" pitchFamily="50" charset="-128"/>
                <a:ea typeface="メイリオ" panose="020B0604030504040204" pitchFamily="50" charset="-128"/>
              </a:rPr>
              <a:t>ベルリン</a:t>
            </a:r>
          </a:p>
        </p:txBody>
      </p:sp>
      <p:pic>
        <p:nvPicPr>
          <p:cNvPr id="27" name="図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3958" y="5608111"/>
            <a:ext cx="599454" cy="359197"/>
          </a:xfrm>
          <a:prstGeom prst="rect">
            <a:avLst/>
          </a:prstGeom>
        </p:spPr>
      </p:pic>
      <p:pic>
        <p:nvPicPr>
          <p:cNvPr id="28" name="図 2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2475" y="9119828"/>
            <a:ext cx="1193120" cy="1193120"/>
          </a:xfrm>
          <a:prstGeom prst="rect">
            <a:avLst/>
          </a:prstGeom>
        </p:spPr>
      </p:pic>
      <p:sp>
        <p:nvSpPr>
          <p:cNvPr id="72" name="正方形/長方形 71">
            <a:extLst>
              <a:ext uri="{FF2B5EF4-FFF2-40B4-BE49-F238E27FC236}">
                <a16:creationId xmlns:a16="http://schemas.microsoft.com/office/drawing/2014/main" xmlns="" id="{53381316-D2E6-4678-BABA-B313FFD141D5}"/>
              </a:ext>
            </a:extLst>
          </p:cNvPr>
          <p:cNvSpPr/>
          <p:nvPr/>
        </p:nvSpPr>
        <p:spPr>
          <a:xfrm>
            <a:off x="1160318" y="8092034"/>
            <a:ext cx="1416029" cy="331934"/>
          </a:xfrm>
          <a:prstGeom prst="rect">
            <a:avLst/>
          </a:prstGeom>
          <a:solidFill>
            <a:srgbClr val="5748F2"/>
          </a:solidFill>
        </p:spPr>
        <p:txBody>
          <a:bodyPr wrap="square" lIns="36000" tIns="36000" rIns="36000" bIns="0" anchor="ctr" anchorCtr="0">
            <a:noAutofit/>
          </a:bodyPr>
          <a:lstStyle/>
          <a:p>
            <a:pPr algn="ctr">
              <a:lnSpc>
                <a:spcPct val="90000"/>
              </a:lnSpc>
            </a:pPr>
            <a:r>
              <a:rPr lang="ja-JP" altLang="en-US" sz="1400" dirty="0">
                <a:solidFill>
                  <a:schemeClr val="bg1"/>
                </a:solidFill>
                <a:latin typeface="メイリオ" panose="020B0604030504040204" pitchFamily="50" charset="-128"/>
                <a:ea typeface="メイリオ" panose="020B0604030504040204" pitchFamily="50" charset="-128"/>
              </a:rPr>
              <a:t>テルアビブ</a:t>
            </a:r>
          </a:p>
        </p:txBody>
      </p:sp>
      <p:sp>
        <p:nvSpPr>
          <p:cNvPr id="82" name="矢印: 五方向 60">
            <a:extLst>
              <a:ext uri="{FF2B5EF4-FFF2-40B4-BE49-F238E27FC236}">
                <a16:creationId xmlns:a16="http://schemas.microsoft.com/office/drawing/2014/main" xmlns="" id="{08477AB4-76FD-4844-8815-27226B7092E1}"/>
              </a:ext>
            </a:extLst>
          </p:cNvPr>
          <p:cNvSpPr/>
          <p:nvPr/>
        </p:nvSpPr>
        <p:spPr>
          <a:xfrm>
            <a:off x="4197463" y="8110919"/>
            <a:ext cx="1578434" cy="303297"/>
          </a:xfrm>
          <a:prstGeom prst="homePlate">
            <a:avLst/>
          </a:prstGeom>
          <a:gradFill>
            <a:gsLst>
              <a:gs pos="0">
                <a:srgbClr val="FD3DE6"/>
              </a:gs>
              <a:gs pos="67000">
                <a:srgbClr val="BBB8FA"/>
              </a:gs>
            </a:gsLst>
            <a:lin ang="10800000" scaled="0"/>
          </a:gradFill>
          <a:ln>
            <a:solidFill>
              <a:srgbClr val="FD3D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メイリオ" panose="020B0604030504040204" pitchFamily="50" charset="-128"/>
                <a:ea typeface="メイリオ" panose="020B0604030504040204" pitchFamily="50" charset="-128"/>
              </a:rPr>
              <a:t>コンテンツ</a:t>
            </a:r>
            <a:endParaRPr kumimoji="1" lang="ja-JP" altLang="en-US" sz="1400" b="1"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4197463" y="8670698"/>
            <a:ext cx="3529217" cy="1869743"/>
          </a:xfrm>
          <a:prstGeom prst="rect">
            <a:avLst/>
          </a:prstGeom>
        </p:spPr>
        <p:txBody>
          <a:bodyPr wrap="square">
            <a:spAutoFit/>
          </a:bodyPr>
          <a:lstStyle/>
          <a:p>
            <a:pPr lvl="0">
              <a:buSzPts val="1000"/>
              <a:tabLst>
                <a:tab pos="457200" algn="l"/>
              </a:tabLst>
            </a:pPr>
            <a:r>
              <a:rPr lang="en-US" altLang="ja-JP" sz="1100" b="1" kern="0" dirty="0" smtClean="0">
                <a:latin typeface="メイリオ" panose="020B0604030504040204" pitchFamily="50" charset="-128"/>
                <a:ea typeface="メイリオ" panose="020B0604030504040204" pitchFamily="50" charset="-128"/>
                <a:cs typeface="ＭＳ Ｐゴシック" panose="020B0600070205080204" pitchFamily="50" charset="-128"/>
              </a:rPr>
              <a:t>16:00-16:45</a:t>
            </a:r>
            <a:r>
              <a:rPr lang="ja-JP" altLang="en-US" sz="1100" b="1" kern="0" dirty="0" smtClean="0">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ja-JP" sz="1000" b="1" kern="0" dirty="0" smtClean="0">
                <a:latin typeface="メイリオ" panose="020B0604030504040204" pitchFamily="50" charset="-128"/>
                <a:ea typeface="メイリオ" panose="020B0604030504040204" pitchFamily="50" charset="-128"/>
                <a:cs typeface="ＭＳ Ｐゴシック" panose="020B0600070205080204" pitchFamily="50" charset="-128"/>
              </a:rPr>
              <a:t>テック</a:t>
            </a:r>
            <a:r>
              <a:rPr lang="ja-JP" altLang="ja-JP" sz="1000" b="1" kern="0" dirty="0">
                <a:latin typeface="メイリオ" panose="020B0604030504040204" pitchFamily="50" charset="-128"/>
                <a:ea typeface="メイリオ" panose="020B0604030504040204" pitchFamily="50" charset="-128"/>
                <a:cs typeface="ＭＳ Ｐゴシック" panose="020B0600070205080204" pitchFamily="50" charset="-128"/>
              </a:rPr>
              <a:t>と文化の融合</a:t>
            </a:r>
            <a:r>
              <a:rPr lang="ja-JP" altLang="ja-JP" sz="1000" b="1" kern="0" dirty="0" smtClean="0">
                <a:latin typeface="メイリオ" panose="020B0604030504040204" pitchFamily="50" charset="-128"/>
                <a:ea typeface="メイリオ" panose="020B0604030504040204" pitchFamily="50" charset="-128"/>
                <a:cs typeface="ＭＳ Ｐゴシック" panose="020B0600070205080204" pitchFamily="50" charset="-128"/>
              </a:rPr>
              <a:t>都市</a:t>
            </a:r>
            <a:endParaRPr lang="en-US" altLang="ja-JP" sz="1000" kern="0" dirty="0" smtClean="0">
              <a:latin typeface="メイリオ" panose="020B0604030504040204" pitchFamily="50" charset="-128"/>
              <a:ea typeface="メイリオ" panose="020B0604030504040204" pitchFamily="50" charset="-128"/>
              <a:cs typeface="ＭＳ Ｐゴシック" panose="020B0600070205080204" pitchFamily="50" charset="-128"/>
            </a:endParaRPr>
          </a:p>
          <a:p>
            <a:pPr lvl="0">
              <a:buSzPts val="1000"/>
              <a:tabLst>
                <a:tab pos="457200" algn="l"/>
              </a:tabLst>
            </a:pPr>
            <a:r>
              <a:rPr lang="ja-JP" altLang="en-US" sz="1000" kern="0" dirty="0" smtClean="0">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ja-JP" sz="1000" kern="0" dirty="0">
                <a:latin typeface="メイリオ" panose="020B0604030504040204" pitchFamily="50" charset="-128"/>
                <a:ea typeface="メイリオ" panose="020B0604030504040204" pitchFamily="50" charset="-128"/>
                <a:cs typeface="ＭＳ Ｐゴシック" panose="020B0600070205080204" pitchFamily="50" charset="-128"/>
              </a:rPr>
              <a:t>（武邑</a:t>
            </a:r>
            <a:r>
              <a:rPr lang="ja-JP" altLang="ja-JP" sz="1000" kern="0" dirty="0" smtClean="0">
                <a:latin typeface="メイリオ" panose="020B0604030504040204" pitchFamily="50" charset="-128"/>
                <a:ea typeface="メイリオ" panose="020B0604030504040204" pitchFamily="50" charset="-128"/>
                <a:cs typeface="ＭＳ Ｐゴシック" panose="020B0600070205080204" pitchFamily="50" charset="-128"/>
              </a:rPr>
              <a:t>先生</a:t>
            </a:r>
            <a:r>
              <a:rPr lang="ja-JP" altLang="en-US" sz="1000" kern="0" dirty="0" smtClean="0">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ja-JP" sz="1000" b="1" kern="0" dirty="0" smtClean="0">
                <a:latin typeface="メイリオ" panose="020B0604030504040204" pitchFamily="50" charset="-128"/>
                <a:ea typeface="メイリオ" panose="020B0604030504040204" pitchFamily="50" charset="-128"/>
                <a:cs typeface="ＭＳ Ｐゴシック" panose="020B0600070205080204" pitchFamily="50" charset="-128"/>
              </a:rPr>
              <a:t>ベルリン</a:t>
            </a:r>
            <a:r>
              <a:rPr lang="ja-JP" altLang="ja-JP" sz="1000" b="1" kern="0" dirty="0">
                <a:latin typeface="メイリオ" panose="020B0604030504040204" pitchFamily="50" charset="-128"/>
                <a:ea typeface="メイリオ" panose="020B0604030504040204" pitchFamily="50" charset="-128"/>
                <a:cs typeface="ＭＳ Ｐゴシック" panose="020B0600070205080204" pitchFamily="50" charset="-128"/>
              </a:rPr>
              <a:t>に</a:t>
            </a:r>
            <a:r>
              <a:rPr lang="ja-JP" altLang="ja-JP" sz="1000" b="1" kern="0" dirty="0" smtClean="0">
                <a:latin typeface="メイリオ" panose="020B0604030504040204" pitchFamily="50" charset="-128"/>
                <a:ea typeface="メイリオ" panose="020B0604030504040204" pitchFamily="50" charset="-128"/>
                <a:cs typeface="ＭＳ Ｐゴシック" panose="020B0600070205080204" pitchFamily="50" charset="-128"/>
              </a:rPr>
              <a:t>ついて</a:t>
            </a:r>
            <a:endParaRPr lang="ja-JP" altLang="ja-JP" sz="800" kern="100" dirty="0">
              <a:latin typeface="メイリオ" panose="020B0604030504040204" pitchFamily="50" charset="-128"/>
              <a:ea typeface="メイリオ" panose="020B0604030504040204" pitchFamily="50" charset="-128"/>
              <a:cs typeface="Times New Roman" panose="02020603050405020304" pitchFamily="18" charset="0"/>
            </a:endParaRPr>
          </a:p>
          <a:p>
            <a:pPr>
              <a:buSzPts val="1000"/>
              <a:tabLst>
                <a:tab pos="457200" algn="l"/>
              </a:tabLst>
            </a:pPr>
            <a:r>
              <a:rPr lang="en-US" altLang="ja-JP" sz="1100" b="1" kern="0" dirty="0" smtClean="0">
                <a:latin typeface="メイリオ" panose="020B0604030504040204" pitchFamily="50" charset="-128"/>
                <a:ea typeface="メイリオ" panose="020B0604030504040204" pitchFamily="50" charset="-128"/>
                <a:cs typeface="ＭＳ Ｐゴシック" panose="020B0600070205080204" pitchFamily="50" charset="-128"/>
              </a:rPr>
              <a:t>16:45-17:15</a:t>
            </a:r>
            <a:r>
              <a:rPr lang="ja-JP" altLang="en-US" sz="1100" b="1" kern="0" dirty="0" smtClean="0">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ja-JP" sz="1000" b="1" kern="0" dirty="0" smtClean="0">
                <a:latin typeface="メイリオ" panose="020B0604030504040204" pitchFamily="50" charset="-128"/>
                <a:ea typeface="メイリオ" panose="020B0604030504040204" pitchFamily="50" charset="-128"/>
                <a:cs typeface="ＭＳ Ｐゴシック" panose="020B0600070205080204" pitchFamily="50" charset="-128"/>
              </a:rPr>
              <a:t>ベルリン中継</a:t>
            </a:r>
            <a:endParaRPr lang="en-US" altLang="ja-JP" sz="1000" b="1" kern="0" dirty="0" smtClean="0">
              <a:latin typeface="メイリオ" panose="020B0604030504040204" pitchFamily="50" charset="-128"/>
              <a:ea typeface="メイリオ" panose="020B0604030504040204" pitchFamily="50" charset="-128"/>
              <a:cs typeface="ＭＳ Ｐゴシック" panose="020B0600070205080204" pitchFamily="50" charset="-128"/>
            </a:endParaRPr>
          </a:p>
          <a:p>
            <a:pPr>
              <a:buSzPts val="1000"/>
              <a:tabLst>
                <a:tab pos="457200" algn="l"/>
              </a:tabLst>
            </a:pPr>
            <a:r>
              <a:rPr lang="en-US" altLang="ja-JP" sz="1100" kern="0" dirty="0" smtClean="0">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ja-JP" sz="1100" kern="0" dirty="0" smtClean="0">
                <a:latin typeface="メイリオ" panose="020B0604030504040204" pitchFamily="50" charset="-128"/>
                <a:ea typeface="メイリオ" panose="020B0604030504040204" pitchFamily="50" charset="-128"/>
                <a:cs typeface="ＭＳ Ｐゴシック" panose="020B0600070205080204" pitchFamily="50" charset="-128"/>
              </a:rPr>
              <a:t>（</a:t>
            </a:r>
            <a:r>
              <a:rPr lang="ja-JP" altLang="ja-JP" sz="1100" kern="0" dirty="0">
                <a:latin typeface="メイリオ" panose="020B0604030504040204" pitchFamily="50" charset="-128"/>
                <a:ea typeface="メイリオ" panose="020B0604030504040204" pitchFamily="50" charset="-128"/>
                <a:cs typeface="ＭＳ Ｐゴシック" panose="020B0600070205080204" pitchFamily="50" charset="-128"/>
              </a:rPr>
              <a:t>矢野氏） </a:t>
            </a:r>
            <a:r>
              <a:rPr lang="ja-JP" altLang="ja-JP" sz="1100" kern="0" dirty="0" smtClean="0">
                <a:latin typeface="メイリオ" panose="020B0604030504040204" pitchFamily="50" charset="-128"/>
                <a:ea typeface="メイリオ" panose="020B0604030504040204" pitchFamily="50" charset="-128"/>
                <a:cs typeface="ＭＳ Ｐゴシック" panose="020B0600070205080204" pitchFamily="50" charset="-128"/>
              </a:rPr>
              <a:t>　</a:t>
            </a:r>
            <a:r>
              <a:rPr lang="en-US" altLang="ja-JP" sz="1100" kern="0" dirty="0">
                <a:latin typeface="メイリオ" panose="020B0604030504040204" pitchFamily="50" charset="-128"/>
                <a:ea typeface="メイリオ" panose="020B0604030504040204" pitchFamily="50" charset="-128"/>
                <a:cs typeface="ＭＳ Ｐゴシック" panose="020B0600070205080204" pitchFamily="50" charset="-128"/>
              </a:rPr>
              <a:t> </a:t>
            </a:r>
            <a:r>
              <a:rPr lang="en-US" altLang="ja-JP" sz="1100" kern="0" dirty="0" smtClean="0">
                <a:latin typeface="メイリオ" panose="020B0604030504040204" pitchFamily="50" charset="-128"/>
                <a:ea typeface="メイリオ" panose="020B0604030504040204" pitchFamily="50" charset="-128"/>
                <a:cs typeface="ＭＳ Ｐゴシック" panose="020B0600070205080204" pitchFamily="50" charset="-128"/>
              </a:rPr>
              <a:t> </a:t>
            </a:r>
            <a:r>
              <a:rPr lang="en-US" altLang="ja-JP" sz="1000" kern="0" dirty="0" smtClean="0">
                <a:latin typeface="メイリオ" panose="020B0604030504040204" pitchFamily="50" charset="-128"/>
                <a:ea typeface="メイリオ" panose="020B0604030504040204" pitchFamily="50" charset="-128"/>
                <a:cs typeface="ＭＳ Ｐゴシック" panose="020B0600070205080204" pitchFamily="50" charset="-128"/>
              </a:rPr>
              <a:t>【</a:t>
            </a:r>
            <a:r>
              <a:rPr lang="ja-JP" altLang="en-US" sz="1000" kern="0" dirty="0" smtClean="0">
                <a:latin typeface="メイリオ" panose="020B0604030504040204" pitchFamily="50" charset="-128"/>
                <a:ea typeface="メイリオ" panose="020B0604030504040204" pitchFamily="50" charset="-128"/>
                <a:cs typeface="ＭＳ Ｐゴシック" panose="020B0600070205080204" pitchFamily="50" charset="-128"/>
              </a:rPr>
              <a:t>ベルリンの</a:t>
            </a:r>
            <a:r>
              <a:rPr lang="ja-JP" altLang="ja-JP" sz="1000" kern="0" dirty="0" smtClean="0">
                <a:latin typeface="メイリオ" panose="020B0604030504040204" pitchFamily="50" charset="-128"/>
                <a:ea typeface="メイリオ" panose="020B0604030504040204" pitchFamily="50" charset="-128"/>
                <a:cs typeface="ＭＳ Ｐゴシック" panose="020B0600070205080204" pitchFamily="50" charset="-128"/>
              </a:rPr>
              <a:t>エコシステム、</a:t>
            </a:r>
            <a:endParaRPr lang="en-US" altLang="ja-JP" sz="1000" kern="0" dirty="0" smtClean="0">
              <a:latin typeface="メイリオ" panose="020B0604030504040204" pitchFamily="50" charset="-128"/>
              <a:ea typeface="メイリオ" panose="020B0604030504040204" pitchFamily="50" charset="-128"/>
              <a:cs typeface="ＭＳ Ｐゴシック" panose="020B0600070205080204" pitchFamily="50" charset="-128"/>
            </a:endParaRPr>
          </a:p>
          <a:p>
            <a:pPr lvl="0">
              <a:buSzPts val="1000"/>
              <a:tabLst>
                <a:tab pos="457200" algn="l"/>
              </a:tabLst>
            </a:pPr>
            <a:r>
              <a:rPr lang="ja-JP" altLang="en-US" sz="1000" kern="0" dirty="0" smtClean="0">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ja-JP" sz="1000" kern="0" dirty="0" smtClean="0">
                <a:latin typeface="メイリオ" panose="020B0604030504040204" pitchFamily="50" charset="-128"/>
                <a:ea typeface="メイリオ" panose="020B0604030504040204" pitchFamily="50" charset="-128"/>
                <a:cs typeface="ＭＳ Ｐゴシック" panose="020B0600070205080204" pitchFamily="50" charset="-128"/>
              </a:rPr>
              <a:t>ブロックチェーンの最新動向</a:t>
            </a:r>
            <a:r>
              <a:rPr lang="en-US" altLang="ja-JP" sz="1000" kern="0" dirty="0" smtClean="0">
                <a:latin typeface="メイリオ" panose="020B0604030504040204" pitchFamily="50" charset="-128"/>
                <a:ea typeface="メイリオ" panose="020B0604030504040204" pitchFamily="50" charset="-128"/>
                <a:cs typeface="ＭＳ Ｐゴシック" panose="020B0600070205080204" pitchFamily="50" charset="-128"/>
              </a:rPr>
              <a:t>】</a:t>
            </a:r>
          </a:p>
          <a:p>
            <a:pPr lvl="0">
              <a:buSzPts val="1000"/>
              <a:tabLst>
                <a:tab pos="457200" algn="l"/>
              </a:tabLst>
            </a:pPr>
            <a:r>
              <a:rPr lang="en-US" altLang="ja-JP" sz="1100" b="1" kern="0" dirty="0" smtClean="0">
                <a:latin typeface="メイリオ" panose="020B0604030504040204" pitchFamily="50" charset="-128"/>
                <a:ea typeface="メイリオ" panose="020B0604030504040204" pitchFamily="50" charset="-128"/>
                <a:cs typeface="ＭＳ Ｐゴシック" panose="020B0600070205080204" pitchFamily="50" charset="-128"/>
              </a:rPr>
              <a:t>17:15-18:00</a:t>
            </a:r>
            <a:r>
              <a:rPr lang="ja-JP" altLang="en-US" sz="1100" b="1" kern="0" dirty="0" smtClean="0">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ja-JP" sz="1000" b="1" kern="0" dirty="0" smtClean="0">
                <a:latin typeface="メイリオ" panose="020B0604030504040204" pitchFamily="50" charset="-128"/>
                <a:ea typeface="メイリオ" panose="020B0604030504040204" pitchFamily="50" charset="-128"/>
                <a:cs typeface="ＭＳ Ｐゴシック" panose="020B0600070205080204" pitchFamily="50" charset="-128"/>
              </a:rPr>
              <a:t>イスラエル</a:t>
            </a:r>
            <a:endParaRPr lang="en-US" altLang="ja-JP" sz="1000" b="1" kern="0" dirty="0" smtClean="0">
              <a:latin typeface="メイリオ" panose="020B0604030504040204" pitchFamily="50" charset="-128"/>
              <a:ea typeface="メイリオ" panose="020B0604030504040204" pitchFamily="50" charset="-128"/>
              <a:cs typeface="ＭＳ Ｐゴシック" panose="020B0600070205080204" pitchFamily="50" charset="-128"/>
            </a:endParaRPr>
          </a:p>
          <a:p>
            <a:pPr lvl="0">
              <a:buSzPts val="1000"/>
              <a:tabLst>
                <a:tab pos="457200" algn="l"/>
              </a:tabLst>
            </a:pPr>
            <a:r>
              <a:rPr lang="ja-JP" altLang="en-US" sz="1100" kern="0" dirty="0">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ja-JP" sz="1100" kern="0" dirty="0" smtClean="0">
                <a:latin typeface="メイリオ" panose="020B0604030504040204" pitchFamily="50" charset="-128"/>
                <a:ea typeface="メイリオ" panose="020B0604030504040204" pitchFamily="50" charset="-128"/>
                <a:cs typeface="ＭＳ Ｐゴシック" panose="020B0600070205080204" pitchFamily="50" charset="-128"/>
              </a:rPr>
              <a:t>（</a:t>
            </a:r>
            <a:r>
              <a:rPr lang="ja-JP" altLang="ja-JP" sz="1100" kern="0" dirty="0">
                <a:latin typeface="メイリオ" panose="020B0604030504040204" pitchFamily="50" charset="-128"/>
                <a:ea typeface="メイリオ" panose="020B0604030504040204" pitchFamily="50" charset="-128"/>
                <a:cs typeface="ＭＳ Ｐゴシック" panose="020B0600070205080204" pitchFamily="50" charset="-128"/>
              </a:rPr>
              <a:t>土田氏） 　</a:t>
            </a:r>
            <a:r>
              <a:rPr lang="en-US" altLang="ja-JP" sz="1100" kern="0" dirty="0" smtClean="0">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en-US" sz="1000" kern="0" dirty="0" smtClean="0">
                <a:latin typeface="メイリオ" panose="020B0604030504040204" pitchFamily="50" charset="-128"/>
                <a:ea typeface="メイリオ" panose="020B0604030504040204" pitchFamily="50" charset="-128"/>
                <a:cs typeface="Times New Roman" panose="02020603050405020304" pitchFamily="18" charset="0"/>
              </a:rPr>
              <a:t>テルアビブの</a:t>
            </a:r>
            <a:r>
              <a:rPr lang="ja-JP" altLang="ja-JP" sz="1000" kern="100" dirty="0" smtClean="0">
                <a:latin typeface="メイリオ" panose="020B0604030504040204" pitchFamily="50" charset="-128"/>
                <a:ea typeface="メイリオ" panose="020B0604030504040204" pitchFamily="50" charset="-128"/>
                <a:cs typeface="Times New Roman" panose="02020603050405020304" pitchFamily="18" charset="0"/>
              </a:rPr>
              <a:t>エコシステム、</a:t>
            </a:r>
            <a:endParaRPr lang="en-US" altLang="ja-JP" sz="10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lvl="0">
              <a:buSzPts val="1000"/>
              <a:tabLst>
                <a:tab pos="457200" algn="l"/>
              </a:tabLst>
            </a:pPr>
            <a:r>
              <a:rPr lang="ja-JP" altLang="en-US" sz="10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000" kern="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00" kern="100" dirty="0" smtClean="0">
                <a:latin typeface="メイリオ" panose="020B0604030504040204" pitchFamily="50" charset="-128"/>
                <a:ea typeface="メイリオ" panose="020B0604030504040204" pitchFamily="50" charset="-128"/>
                <a:cs typeface="Times New Roman" panose="02020603050405020304" pitchFamily="18" charset="0"/>
              </a:rPr>
              <a:t>イスラエル</a:t>
            </a:r>
            <a:r>
              <a:rPr lang="ja-JP" altLang="ja-JP" sz="1000" kern="100" dirty="0">
                <a:latin typeface="メイリオ" panose="020B0604030504040204" pitchFamily="50" charset="-128"/>
                <a:ea typeface="メイリオ" panose="020B0604030504040204" pitchFamily="50" charset="-128"/>
                <a:cs typeface="Times New Roman" panose="02020603050405020304" pitchFamily="18" charset="0"/>
              </a:rPr>
              <a:t>企業</a:t>
            </a:r>
            <a:r>
              <a:rPr lang="ja-JP" altLang="ja-JP" sz="1000" kern="100" dirty="0" smtClean="0">
                <a:latin typeface="メイリオ" panose="020B0604030504040204" pitchFamily="50" charset="-128"/>
                <a:ea typeface="メイリオ" panose="020B0604030504040204" pitchFamily="50" charset="-128"/>
                <a:cs typeface="Times New Roman" panose="02020603050405020304" pitchFamily="18" charset="0"/>
              </a:rPr>
              <a:t>との</a:t>
            </a:r>
            <a:r>
              <a:rPr lang="ja-JP" altLang="ja-JP" sz="1000" kern="100" dirty="0">
                <a:latin typeface="メイリオ" panose="020B0604030504040204" pitchFamily="50" charset="-128"/>
                <a:ea typeface="メイリオ" panose="020B0604030504040204" pitchFamily="50" charset="-128"/>
                <a:cs typeface="Times New Roman" panose="02020603050405020304" pitchFamily="18" charset="0"/>
              </a:rPr>
              <a:t>協業の</a:t>
            </a:r>
            <a:r>
              <a:rPr lang="ja-JP" altLang="ja-JP" sz="1000" kern="100" dirty="0" smtClean="0">
                <a:latin typeface="メイリオ" panose="020B0604030504040204" pitchFamily="50" charset="-128"/>
                <a:ea typeface="メイリオ" panose="020B0604030504040204" pitchFamily="50" charset="-128"/>
                <a:cs typeface="Times New Roman" panose="02020603050405020304" pitchFamily="18" charset="0"/>
              </a:rPr>
              <a:t>在り方</a:t>
            </a:r>
            <a:r>
              <a:rPr lang="en-US" altLang="ja-JP" sz="10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800" kern="100" dirty="0">
              <a:latin typeface="メイリオ" panose="020B0604030504040204" pitchFamily="50" charset="-128"/>
              <a:ea typeface="メイリオ" panose="020B0604030504040204" pitchFamily="50" charset="-128"/>
              <a:cs typeface="Times New Roman" panose="02020603050405020304" pitchFamily="18" charset="0"/>
            </a:endParaRPr>
          </a:p>
          <a:p>
            <a:pPr lvl="0">
              <a:buSzPts val="1000"/>
              <a:tabLst>
                <a:tab pos="457200" algn="l"/>
              </a:tabLst>
            </a:pPr>
            <a:r>
              <a:rPr lang="en-US" altLang="ja-JP" sz="1100" b="1" kern="0" dirty="0" smtClean="0">
                <a:latin typeface="メイリオ" panose="020B0604030504040204" pitchFamily="50" charset="-128"/>
                <a:ea typeface="メイリオ" panose="020B0604030504040204" pitchFamily="50" charset="-128"/>
                <a:cs typeface="ＭＳ Ｐゴシック" panose="020B0600070205080204" pitchFamily="50" charset="-128"/>
              </a:rPr>
              <a:t>18:05-18:50   </a:t>
            </a:r>
            <a:r>
              <a:rPr lang="ja-JP" altLang="ja-JP" sz="900" b="1" kern="0" dirty="0" smtClean="0">
                <a:latin typeface="メイリオ" panose="020B0604030504040204" pitchFamily="50" charset="-128"/>
                <a:ea typeface="メイリオ" panose="020B0604030504040204" pitchFamily="50" charset="-128"/>
                <a:cs typeface="ＭＳ Ｐゴシック" panose="020B0600070205080204" pitchFamily="50" charset="-128"/>
              </a:rPr>
              <a:t>武邑</a:t>
            </a:r>
            <a:r>
              <a:rPr lang="ja-JP" altLang="ja-JP" sz="900" b="1" kern="0" dirty="0">
                <a:latin typeface="メイリオ" panose="020B0604030504040204" pitchFamily="50" charset="-128"/>
                <a:ea typeface="メイリオ" panose="020B0604030504040204" pitchFamily="50" charset="-128"/>
                <a:cs typeface="ＭＳ Ｐゴシック" panose="020B0600070205080204" pitchFamily="50" charset="-128"/>
              </a:rPr>
              <a:t>先生とのトークセッション・</a:t>
            </a:r>
            <a:r>
              <a:rPr lang="ja-JP" altLang="ja-JP" sz="900" b="1" kern="0" dirty="0" smtClean="0">
                <a:latin typeface="メイリオ" panose="020B0604030504040204" pitchFamily="50" charset="-128"/>
                <a:ea typeface="メイリオ" panose="020B0604030504040204" pitchFamily="50" charset="-128"/>
                <a:cs typeface="ＭＳ Ｐゴシック" panose="020B0600070205080204" pitchFamily="50" charset="-128"/>
              </a:rPr>
              <a:t>質疑</a:t>
            </a:r>
            <a:endParaRPr lang="en-US" altLang="ja-JP" sz="900" b="1" kern="0" dirty="0" smtClean="0">
              <a:latin typeface="メイリオ" panose="020B0604030504040204" pitchFamily="50" charset="-128"/>
              <a:ea typeface="メイリオ" panose="020B0604030504040204" pitchFamily="50" charset="-128"/>
              <a:cs typeface="ＭＳ Ｐゴシック" panose="020B0600070205080204" pitchFamily="50" charset="-128"/>
            </a:endParaRPr>
          </a:p>
          <a:p>
            <a:pPr lvl="0">
              <a:buSzPts val="1000"/>
              <a:tabLst>
                <a:tab pos="457200" algn="l"/>
              </a:tabLst>
            </a:pPr>
            <a:r>
              <a:rPr lang="en-US" altLang="ja-JP" sz="1100" b="1" kern="0" dirty="0" smtClean="0">
                <a:latin typeface="メイリオ" panose="020B0604030504040204" pitchFamily="50" charset="-128"/>
                <a:ea typeface="メイリオ" panose="020B0604030504040204" pitchFamily="50" charset="-128"/>
                <a:cs typeface="ＭＳ Ｐゴシック" panose="020B0600070205080204" pitchFamily="50" charset="-128"/>
              </a:rPr>
              <a:t>18:50-19:20</a:t>
            </a:r>
            <a:r>
              <a:rPr lang="ja-JP" altLang="en-US" sz="900" b="1" kern="0" dirty="0">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en-US" sz="900" b="1" kern="0" dirty="0" smtClean="0">
                <a:latin typeface="メイリオ" panose="020B0604030504040204" pitchFamily="50" charset="-128"/>
                <a:ea typeface="メイリオ" panose="020B0604030504040204" pitchFamily="50" charset="-128"/>
                <a:cs typeface="ＭＳ Ｐゴシック" panose="020B0600070205080204" pitchFamily="50" charset="-128"/>
              </a:rPr>
              <a:t>  名刺</a:t>
            </a:r>
            <a:r>
              <a:rPr lang="ja-JP" altLang="en-US" sz="900" b="1" kern="0" dirty="0">
                <a:latin typeface="メイリオ" panose="020B0604030504040204" pitchFamily="50" charset="-128"/>
                <a:ea typeface="メイリオ" panose="020B0604030504040204" pitchFamily="50" charset="-128"/>
                <a:cs typeface="ＭＳ Ｐゴシック" panose="020B0600070205080204" pitchFamily="50" charset="-128"/>
              </a:rPr>
              <a:t>交換・終了</a:t>
            </a:r>
            <a:endParaRPr lang="en-US" altLang="ja-JP" sz="900" b="1" kern="0" dirty="0" smtClean="0">
              <a:latin typeface="メイリオ" panose="020B0604030504040204" pitchFamily="50" charset="-128"/>
              <a:ea typeface="メイリオ" panose="020B0604030504040204" pitchFamily="50" charset="-128"/>
              <a:cs typeface="ＭＳ Ｐゴシック" panose="020B0600070205080204" pitchFamily="50" charset="-128"/>
            </a:endParaRPr>
          </a:p>
          <a:p>
            <a:pPr lvl="0">
              <a:buSzPts val="1000"/>
              <a:tabLst>
                <a:tab pos="457200" algn="l"/>
              </a:tabLst>
            </a:pPr>
            <a:r>
              <a:rPr lang="ja-JP" altLang="ja-JP" sz="900" b="1" kern="0" dirty="0">
                <a:latin typeface="メイリオ" panose="020B0604030504040204" pitchFamily="50" charset="-128"/>
                <a:ea typeface="メイリオ" panose="020B0604030504040204" pitchFamily="50" charset="-128"/>
                <a:cs typeface="ＭＳ Ｐゴシック" panose="020B0600070205080204" pitchFamily="50" charset="-128"/>
              </a:rPr>
              <a:t>　</a:t>
            </a:r>
            <a:endParaRPr lang="ja-JP" altLang="ja-JP" sz="1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8" name="正方形/長方形 87">
            <a:extLst>
              <a:ext uri="{FF2B5EF4-FFF2-40B4-BE49-F238E27FC236}">
                <a16:creationId xmlns:a16="http://schemas.microsoft.com/office/drawing/2014/main" xmlns="" id="{480BB8BA-FCCE-457C-9FF8-58AB73A75148}"/>
              </a:ext>
            </a:extLst>
          </p:cNvPr>
          <p:cNvSpPr/>
          <p:nvPr/>
        </p:nvSpPr>
        <p:spPr>
          <a:xfrm>
            <a:off x="4197463" y="8544392"/>
            <a:ext cx="3237003" cy="1971209"/>
          </a:xfrm>
          <a:prstGeom prst="rect">
            <a:avLst/>
          </a:prstGeom>
          <a:noFill/>
          <a:ln w="28575">
            <a:solidFill>
              <a:srgbClr val="FD3D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672568" y="5494774"/>
            <a:ext cx="3411203" cy="430887"/>
          </a:xfrm>
          <a:prstGeom prst="rect">
            <a:avLst/>
          </a:prstGeom>
        </p:spPr>
        <p:txBody>
          <a:bodyPr wrap="square">
            <a:spAutoFit/>
          </a:bodyPr>
          <a:lstStyle/>
          <a:p>
            <a:pPr lvl="0"/>
            <a:r>
              <a:rPr lang="en-US" altLang="ja-JP" sz="1100" dirty="0" smtClean="0">
                <a:solidFill>
                  <a:prstClr val="black"/>
                </a:solidFill>
                <a:latin typeface="メイリオ" panose="020B0604030504040204" pitchFamily="50" charset="-128"/>
                <a:ea typeface="メイリオ" panose="020B0604030504040204" pitchFamily="50" charset="-128"/>
              </a:rPr>
              <a:t>QR</a:t>
            </a:r>
            <a:r>
              <a:rPr lang="ja-JP" altLang="en-US" sz="1100" dirty="0" smtClean="0">
                <a:solidFill>
                  <a:prstClr val="black"/>
                </a:solidFill>
                <a:latin typeface="メイリオ" panose="020B0604030504040204" pitchFamily="50" charset="-128"/>
                <a:ea typeface="メイリオ" panose="020B0604030504040204" pitchFamily="50" charset="-128"/>
              </a:rPr>
              <a:t>コードより</a:t>
            </a:r>
            <a:r>
              <a:rPr lang="ja-JP" altLang="en-US" sz="1100" dirty="0">
                <a:solidFill>
                  <a:prstClr val="black"/>
                </a:solidFill>
                <a:latin typeface="メイリオ" panose="020B0604030504040204" pitchFamily="50" charset="-128"/>
                <a:ea typeface="メイリオ" panose="020B0604030504040204" pitchFamily="50" charset="-128"/>
              </a:rPr>
              <a:t>お申込みいただくか、裏面申込書</a:t>
            </a:r>
            <a:r>
              <a:rPr lang="ja-JP" altLang="en-US" sz="1100" dirty="0" smtClean="0">
                <a:solidFill>
                  <a:prstClr val="black"/>
                </a:solidFill>
                <a:latin typeface="メイリオ" panose="020B0604030504040204" pitchFamily="50" charset="-128"/>
                <a:ea typeface="メイリオ" panose="020B0604030504040204" pitchFamily="50" charset="-128"/>
              </a:rPr>
              <a:t>を</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lvl="0"/>
            <a:r>
              <a:rPr lang="en-US" altLang="ja-JP" sz="1100" dirty="0" smtClean="0">
                <a:solidFill>
                  <a:prstClr val="black"/>
                </a:solidFill>
                <a:latin typeface="メイリオ" panose="020B0604030504040204" pitchFamily="50" charset="-128"/>
                <a:ea typeface="メイリオ" panose="020B0604030504040204" pitchFamily="50" charset="-128"/>
              </a:rPr>
              <a:t>E-mail/FAX</a:t>
            </a:r>
            <a:r>
              <a:rPr lang="ja-JP" altLang="en-US" sz="1100" dirty="0" err="1">
                <a:solidFill>
                  <a:prstClr val="black"/>
                </a:solidFill>
                <a:latin typeface="メイリオ" panose="020B0604030504040204" pitchFamily="50" charset="-128"/>
                <a:ea typeface="メイリオ" panose="020B0604030504040204" pitchFamily="50" charset="-128"/>
              </a:rPr>
              <a:t>にて</a:t>
            </a:r>
            <a:r>
              <a:rPr lang="ja-JP" altLang="en-US" sz="1100" dirty="0">
                <a:solidFill>
                  <a:prstClr val="black"/>
                </a:solidFill>
                <a:latin typeface="メイリオ" panose="020B0604030504040204" pitchFamily="50" charset="-128"/>
                <a:ea typeface="メイリオ" panose="020B0604030504040204" pitchFamily="50" charset="-128"/>
              </a:rPr>
              <a:t>お送りください。</a:t>
            </a:r>
            <a:endParaRPr lang="en-US" altLang="ja-JP" sz="1100" dirty="0">
              <a:solidFill>
                <a:prstClr val="black"/>
              </a:solidFill>
              <a:latin typeface="メイリオ" panose="020B0604030504040204" pitchFamily="50" charset="-128"/>
              <a:ea typeface="メイリオ" panose="020B0604030504040204" pitchFamily="50" charset="-128"/>
            </a:endParaRPr>
          </a:p>
        </p:txBody>
      </p:sp>
      <p:pic>
        <p:nvPicPr>
          <p:cNvPr id="17" name="図 16"/>
          <p:cNvPicPr>
            <a:picLocks noChangeAspect="1"/>
          </p:cNvPicPr>
          <p:nvPr/>
        </p:nvPicPr>
        <p:blipFill>
          <a:blip r:embed="rId9"/>
          <a:stretch>
            <a:fillRect/>
          </a:stretch>
        </p:blipFill>
        <p:spPr>
          <a:xfrm>
            <a:off x="6285344" y="5208476"/>
            <a:ext cx="754827" cy="754827"/>
          </a:xfrm>
          <a:prstGeom prst="rect">
            <a:avLst/>
          </a:prstGeom>
        </p:spPr>
      </p:pic>
    </p:spTree>
    <p:extLst>
      <p:ext uri="{BB962C8B-B14F-4D97-AF65-F5344CB8AC3E}">
        <p14:creationId xmlns:p14="http://schemas.microsoft.com/office/powerpoint/2010/main" val="2192418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9"/>
          <p:cNvSpPr>
            <a:spLocks noChangeArrowheads="1"/>
          </p:cNvSpPr>
          <p:nvPr/>
        </p:nvSpPr>
        <p:spPr bwMode="auto">
          <a:xfrm>
            <a:off x="-627422" y="787149"/>
            <a:ext cx="740409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93345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0" lang="ja-JP" altLang="en-US" sz="1800" b="1"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お問合せ先</a:t>
            </a:r>
            <a:r>
              <a:rPr kumimoji="0" lang="en-US" altLang="ja-JP" sz="1800" b="1"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marL="0" marR="0" lvl="0" indent="933450" algn="l" defTabSz="914400" rtl="0" eaLnBrk="0" fontAlgn="base" latinLnBrk="0" hangingPunct="0">
              <a:lnSpc>
                <a:spcPct val="100000"/>
              </a:lnSpc>
              <a:spcBef>
                <a:spcPct val="0"/>
              </a:spcBef>
              <a:spcAft>
                <a:spcPct val="0"/>
              </a:spcAft>
              <a:buClrTx/>
              <a:buSzTx/>
              <a:buFontTx/>
              <a:buNone/>
              <a:tabLst/>
            </a:pPr>
            <a:r>
              <a:rPr kumimoji="0" lang="ja-JP" altLang="en-US" sz="18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0"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大阪商工会議所国際部（</a:t>
            </a:r>
            <a:r>
              <a:rPr kumimoji="0" lang="ja-JP" altLang="en-US" sz="12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趙（ちょう）</a:t>
            </a:r>
            <a:r>
              <a:rPr kumimoji="0"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、山田）　　</a:t>
            </a:r>
            <a:endParaRPr kumimoji="0" lang="ja-JP" altLang="en-US" sz="9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93345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0"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TEL</a:t>
            </a:r>
            <a:r>
              <a:rPr kumimoji="0"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0"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06-6944-6400</a:t>
            </a:r>
            <a:r>
              <a:rPr kumimoji="0" lang="ja-JP" altLang="en-US" sz="1200" b="0" i="0" u="none" strike="noStrike" cap="none" normalizeH="0" baseline="0" dirty="0" err="1" smtClean="0">
                <a:ln>
                  <a:noFill/>
                </a:ln>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0"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FAX</a:t>
            </a:r>
            <a:r>
              <a:rPr kumimoji="0"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0"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06-6944-6293</a:t>
            </a:r>
          </a:p>
        </p:txBody>
      </p:sp>
      <p:sp>
        <p:nvSpPr>
          <p:cNvPr id="10" name="正方形/長方形 9"/>
          <p:cNvSpPr/>
          <p:nvPr/>
        </p:nvSpPr>
        <p:spPr>
          <a:xfrm>
            <a:off x="247651" y="304800"/>
            <a:ext cx="7086600" cy="10097029"/>
          </a:xfrm>
          <a:prstGeom prst="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11" name="テキスト ボックス 10"/>
          <p:cNvSpPr txBox="1"/>
          <p:nvPr/>
        </p:nvSpPr>
        <p:spPr>
          <a:xfrm>
            <a:off x="416668" y="1776538"/>
            <a:ext cx="6636721" cy="55015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R="808355" indent="457200" algn="ctr" fontAlgn="base">
              <a:lnSpc>
                <a:spcPts val="1800"/>
              </a:lnSpc>
              <a:spcAft>
                <a:spcPts val="0"/>
              </a:spcAft>
            </a:pPr>
            <a:r>
              <a:rPr lang="en-US" altLang="ja-JP" sz="1400" b="1" kern="100" dirty="0">
                <a:latin typeface="Century" panose="02040604050505020304" pitchFamily="18" charset="0"/>
                <a:ea typeface="メイリオ" panose="020B0604030504040204" pitchFamily="50" charset="-128"/>
                <a:cs typeface="メイリオ" panose="020B0604030504040204" pitchFamily="50" charset="-128"/>
              </a:rPr>
              <a:t>1 / </a:t>
            </a:r>
            <a:r>
              <a:rPr lang="en-US" altLang="ja-JP" sz="1400" b="1" kern="100" dirty="0" smtClean="0">
                <a:latin typeface="Century" panose="02040604050505020304" pitchFamily="18" charset="0"/>
                <a:ea typeface="メイリオ" panose="020B0604030504040204" pitchFamily="50" charset="-128"/>
                <a:cs typeface="メイリオ" panose="020B0604030504040204" pitchFamily="50" charset="-128"/>
              </a:rPr>
              <a:t>10 Next</a:t>
            </a:r>
            <a:r>
              <a:rPr lang="ja-JP" altLang="en-US" sz="1400" b="1" kern="100" dirty="0" smtClean="0">
                <a:latin typeface="Century" panose="02040604050505020304" pitchFamily="18" charset="0"/>
                <a:ea typeface="メイリオ" panose="020B0604030504040204" pitchFamily="50" charset="-128"/>
                <a:cs typeface="メイリオ" panose="020B0604030504040204" pitchFamily="50" charset="-128"/>
              </a:rPr>
              <a:t>シリコンバレー</a:t>
            </a:r>
            <a:endParaRPr lang="ja-JP" altLang="en-US" sz="1400" b="1" kern="100" dirty="0">
              <a:latin typeface="Century" panose="02040604050505020304" pitchFamily="18" charset="0"/>
              <a:ea typeface="メイリオ" panose="020B0604030504040204" pitchFamily="50" charset="-128"/>
              <a:cs typeface="メイリオ" panose="020B0604030504040204" pitchFamily="50" charset="-128"/>
            </a:endParaRPr>
          </a:p>
          <a:p>
            <a:pPr marR="808355" indent="457200" algn="ctr" fontAlgn="base">
              <a:lnSpc>
                <a:spcPts val="1800"/>
              </a:lnSpc>
              <a:spcAft>
                <a:spcPts val="0"/>
              </a:spcAft>
            </a:pPr>
            <a:r>
              <a:rPr lang="ja-JP" altLang="en-US" sz="1400" b="1" kern="100" dirty="0">
                <a:latin typeface="Century" panose="02040604050505020304" pitchFamily="18" charset="0"/>
                <a:ea typeface="メイリオ" panose="020B0604030504040204" pitchFamily="50" charset="-128"/>
                <a:cs typeface="メイリオ" panose="020B0604030504040204" pitchFamily="50" charset="-128"/>
              </a:rPr>
              <a:t>～ベルリンとテルアビブエコシステムの実相</a:t>
            </a:r>
            <a:r>
              <a:rPr lang="ja-JP" altLang="en-US" sz="1400" b="1" kern="100" dirty="0" smtClean="0">
                <a:latin typeface="Century" panose="02040604050505020304" pitchFamily="18" charset="0"/>
                <a:ea typeface="メイリオ" panose="020B0604030504040204" pitchFamily="50" charset="-128"/>
                <a:cs typeface="メイリオ" panose="020B0604030504040204" pitchFamily="50" charset="-128"/>
              </a:rPr>
              <a:t>～</a:t>
            </a:r>
            <a:endParaRPr lang="ja-JP" altLang="en-US" sz="1400" b="1" kern="100" dirty="0">
              <a:latin typeface="Century" panose="02040604050505020304" pitchFamily="18" charset="0"/>
              <a:ea typeface="メイリオ" panose="020B0604030504040204" pitchFamily="50" charset="-128"/>
              <a:cs typeface="メイリオ" panose="020B0604030504040204" pitchFamily="50" charset="-128"/>
            </a:endParaRPr>
          </a:p>
        </p:txBody>
      </p:sp>
      <p:sp>
        <p:nvSpPr>
          <p:cNvPr id="12" name="正方形/長方形 11"/>
          <p:cNvSpPr/>
          <p:nvPr/>
        </p:nvSpPr>
        <p:spPr>
          <a:xfrm>
            <a:off x="416668" y="2860569"/>
            <a:ext cx="6636721" cy="769441"/>
          </a:xfrm>
          <a:prstGeom prst="rect">
            <a:avLst/>
          </a:prstGeom>
        </p:spPr>
        <p:txBody>
          <a:bodyPr wrap="square">
            <a:spAutoFit/>
          </a:bodyPr>
          <a:lstStyle/>
          <a:p>
            <a:pPr fontAlgn="base"/>
            <a:r>
              <a:rPr lang="zh-TW" altLang="ja-JP" sz="2000" b="1" dirty="0"/>
              <a:t>ＦＡＸ</a:t>
            </a:r>
            <a:r>
              <a:rPr lang="ja-JP" altLang="ja-JP" sz="2000" b="1" dirty="0"/>
              <a:t>：</a:t>
            </a:r>
            <a:r>
              <a:rPr lang="en-US" altLang="ja-JP" sz="2400" b="1" dirty="0" smtClean="0"/>
              <a:t>06-6944-6293 </a:t>
            </a:r>
            <a:r>
              <a:rPr lang="en-US" altLang="ja-JP" sz="2000" b="1" dirty="0" smtClean="0"/>
              <a:t>                    </a:t>
            </a:r>
            <a:r>
              <a:rPr lang="zh-TW" altLang="ja-JP" sz="1400" dirty="0" smtClean="0">
                <a:latin typeface="メイリオ" panose="020B0604030504040204" pitchFamily="50" charset="-128"/>
                <a:ea typeface="メイリオ" panose="020B0604030504040204" pitchFamily="50" charset="-128"/>
              </a:rPr>
              <a:t>大阪</a:t>
            </a:r>
            <a:r>
              <a:rPr lang="zh-TW" altLang="ja-JP" sz="1400" dirty="0">
                <a:latin typeface="メイリオ" panose="020B0604030504040204" pitchFamily="50" charset="-128"/>
                <a:ea typeface="メイリオ" panose="020B0604030504040204" pitchFamily="50" charset="-128"/>
              </a:rPr>
              <a:t>商工会議所</a:t>
            </a:r>
            <a:r>
              <a:rPr lang="ja-JP" altLang="ja-JP" sz="1400" dirty="0">
                <a:latin typeface="メイリオ" panose="020B0604030504040204" pitchFamily="50" charset="-128"/>
                <a:ea typeface="メイリオ" panose="020B0604030504040204" pitchFamily="50" charset="-128"/>
              </a:rPr>
              <a:t>　国際部　趙</a:t>
            </a:r>
            <a:r>
              <a:rPr lang="zh-TW" altLang="ja-JP" sz="1400" dirty="0">
                <a:latin typeface="メイリオ" panose="020B0604030504040204" pitchFamily="50" charset="-128"/>
                <a:ea typeface="メイリオ" panose="020B0604030504040204" pitchFamily="50" charset="-128"/>
              </a:rPr>
              <a:t>行</a:t>
            </a:r>
            <a:endParaRPr lang="ja-JP" altLang="ja-JP" sz="1400" dirty="0">
              <a:latin typeface="メイリオ" panose="020B0604030504040204" pitchFamily="50" charset="-128"/>
              <a:ea typeface="メイリオ" panose="020B0604030504040204" pitchFamily="50" charset="-128"/>
            </a:endParaRPr>
          </a:p>
          <a:p>
            <a:pPr algn="r" fontAlgn="base"/>
            <a:r>
              <a:rPr lang="en-US" altLang="ja-JP" sz="2000" dirty="0">
                <a:latin typeface="メイリオ" panose="020B0604030504040204" pitchFamily="50" charset="-128"/>
                <a:ea typeface="メイリオ" panose="020B0604030504040204" pitchFamily="50" charset="-128"/>
              </a:rPr>
              <a:t>       </a:t>
            </a:r>
            <a:r>
              <a:rPr lang="ja-JP" altLang="ja-JP" sz="1400" dirty="0">
                <a:latin typeface="メイリオ" panose="020B0604030504040204" pitchFamily="50" charset="-128"/>
                <a:ea typeface="メイリオ" panose="020B0604030504040204" pitchFamily="50" charset="-128"/>
              </a:rPr>
              <a:t>（ＦＡＸ番号はお間違えのないよう、ご注意願います）</a:t>
            </a:r>
            <a:endParaRPr lang="ja-JP" altLang="ja-JP" sz="2000" dirty="0">
              <a:latin typeface="メイリオ" panose="020B0604030504040204" pitchFamily="50" charset="-128"/>
              <a:ea typeface="メイリオ" panose="020B0604030504040204"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3065898228"/>
              </p:ext>
            </p:extLst>
          </p:nvPr>
        </p:nvGraphicFramePr>
        <p:xfrm>
          <a:off x="758114" y="3791445"/>
          <a:ext cx="5690305" cy="3152140"/>
        </p:xfrm>
        <a:graphic>
          <a:graphicData uri="http://schemas.openxmlformats.org/drawingml/2006/table">
            <a:tbl>
              <a:tblPr/>
              <a:tblGrid>
                <a:gridCol w="796925"/>
                <a:gridCol w="1543685"/>
                <a:gridCol w="810260"/>
                <a:gridCol w="101635"/>
                <a:gridCol w="629920"/>
                <a:gridCol w="101635"/>
                <a:gridCol w="629920"/>
                <a:gridCol w="1076325"/>
              </a:tblGrid>
              <a:tr h="660400">
                <a:tc>
                  <a:txBody>
                    <a:bodyPr/>
                    <a:lstStyle/>
                    <a:p>
                      <a:pPr algn="ctr" fontAlgn="base">
                        <a:lnSpc>
                          <a:spcPts val="1200"/>
                        </a:lnSpc>
                        <a:spcAft>
                          <a:spcPts val="0"/>
                        </a:spcAft>
                      </a:pPr>
                      <a:r>
                        <a:rPr lang="ja-JP" sz="1050" kern="100" dirty="0">
                          <a:effectLst/>
                          <a:latin typeface="Century" panose="02040604050505020304" pitchFamily="18" charset="0"/>
                          <a:ea typeface="メイリオ" panose="020B0604030504040204" pitchFamily="50" charset="-128"/>
                          <a:cs typeface="メイリオ" panose="020B0604030504040204" pitchFamily="50" charset="-128"/>
                        </a:rPr>
                        <a:t>会 社 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just">
                        <a:lnSpc>
                          <a:spcPts val="1200"/>
                        </a:lnSpc>
                        <a:spcAft>
                          <a:spcPts val="0"/>
                        </a:spcAft>
                      </a:pPr>
                      <a:r>
                        <a:rPr lang="en-US" sz="1200" kern="100">
                          <a:effectLst/>
                          <a:latin typeface="メイリオ" panose="020B0604030504040204" pitchFamily="50" charset="-128"/>
                          <a:ea typeface="ＭＳ 明朝" panose="02020609040205080304" pitchFamily="17" charset="-128"/>
                          <a:cs typeface="メイリオ" panose="020B0604030504040204" pitchFamily="50" charset="-128"/>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24840">
                <a:tc>
                  <a:txBody>
                    <a:bodyPr/>
                    <a:lstStyle/>
                    <a:p>
                      <a:pPr algn="ctr" fontAlgn="base">
                        <a:lnSpc>
                          <a:spcPts val="1200"/>
                        </a:lnSpc>
                        <a:spcAft>
                          <a:spcPts val="0"/>
                        </a:spcAft>
                      </a:pPr>
                      <a:r>
                        <a:rPr lang="ja-JP" sz="1050" kern="100">
                          <a:effectLst/>
                          <a:latin typeface="Century" panose="02040604050505020304" pitchFamily="18" charset="0"/>
                          <a:ea typeface="メイリオ" panose="020B0604030504040204" pitchFamily="50" charset="-128"/>
                          <a:cs typeface="メイリオ" panose="020B0604030504040204" pitchFamily="50" charset="-128"/>
                        </a:rPr>
                        <a:t>所 在 地</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just" fontAlgn="base">
                        <a:lnSpc>
                          <a:spcPts val="1200"/>
                        </a:lnSpc>
                        <a:spcAft>
                          <a:spcPts val="0"/>
                        </a:spcAft>
                      </a:pPr>
                      <a:r>
                        <a:rPr lang="ja-JP" sz="1000" kern="100" dirty="0">
                          <a:effectLst/>
                          <a:latin typeface="Century" panose="02040604050505020304" pitchFamily="18" charset="0"/>
                          <a:ea typeface="メイリオ" panose="020B0604030504040204" pitchFamily="50" charset="-128"/>
                          <a:cs typeface="メイリオ" panose="020B0604030504040204" pitchFamily="50" charset="-128"/>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R="619760" algn="just">
                        <a:lnSpc>
                          <a:spcPts val="1200"/>
                        </a:lnSpc>
                        <a:spcAft>
                          <a:spcPts val="0"/>
                        </a:spcAft>
                      </a:pPr>
                      <a:r>
                        <a:rPr lang="en-US" sz="1200" kern="100" dirty="0">
                          <a:effectLst/>
                          <a:latin typeface="メイリオ" panose="020B0604030504040204" pitchFamily="50" charset="-128"/>
                          <a:ea typeface="ＭＳ 明朝" panose="02020609040205080304" pitchFamily="17" charset="-128"/>
                          <a:cs typeface="メイリオ" panose="020B0604030504040204" pitchFamily="50" charset="-128"/>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15950">
                <a:tc>
                  <a:txBody>
                    <a:bodyPr/>
                    <a:lstStyle/>
                    <a:p>
                      <a:pPr algn="ctr" fontAlgn="base">
                        <a:lnSpc>
                          <a:spcPts val="1200"/>
                        </a:lnSpc>
                        <a:spcAft>
                          <a:spcPts val="0"/>
                        </a:spcAft>
                      </a:pPr>
                      <a:r>
                        <a:rPr lang="ja-JP" sz="1050" kern="100">
                          <a:effectLst/>
                          <a:latin typeface="Century" panose="02040604050505020304" pitchFamily="18" charset="0"/>
                          <a:ea typeface="メイリオ" panose="020B0604030504040204" pitchFamily="50" charset="-128"/>
                          <a:cs typeface="メイリオ" panose="020B0604030504040204" pitchFamily="50" charset="-128"/>
                        </a:rPr>
                        <a:t>Ｔ Ｅ Ｌ</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ts val="1200"/>
                        </a:lnSpc>
                        <a:spcAft>
                          <a:spcPts val="0"/>
                        </a:spcAft>
                      </a:pPr>
                      <a:r>
                        <a:rPr lang="en-US" sz="1050" kern="100">
                          <a:effectLst/>
                          <a:latin typeface="メイリオ" panose="020B0604030504040204" pitchFamily="50" charset="-128"/>
                          <a:ea typeface="ＭＳ 明朝" panose="02020609040205080304" pitchFamily="17" charset="-128"/>
                          <a:cs typeface="メイリオ" panose="020B0604030504040204" pitchFamily="50" charset="-128"/>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fontAlgn="base">
                        <a:lnSpc>
                          <a:spcPts val="1200"/>
                        </a:lnSpc>
                        <a:spcAft>
                          <a:spcPts val="0"/>
                        </a:spcAft>
                        <a:tabLst>
                          <a:tab pos="951230" algn="l"/>
                        </a:tabLst>
                      </a:pPr>
                      <a:r>
                        <a:rPr lang="en-US" sz="1050" kern="100">
                          <a:effectLst/>
                          <a:latin typeface="メイリオ" panose="020B0604030504040204" pitchFamily="50" charset="-128"/>
                          <a:ea typeface="ＭＳ 明朝" panose="02020609040205080304" pitchFamily="17" charset="-128"/>
                          <a:cs typeface="メイリオ" panose="020B0604030504040204" pitchFamily="50" charset="-128"/>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ts val="1200"/>
                        </a:lnSpc>
                        <a:spcAft>
                          <a:spcPts val="0"/>
                        </a:spcAft>
                      </a:pPr>
                      <a:r>
                        <a:rPr lang="ja-JP" sz="1050" kern="100">
                          <a:effectLst/>
                          <a:latin typeface="Century" panose="02040604050505020304" pitchFamily="18" charset="0"/>
                          <a:ea typeface="メイリオ" panose="020B0604030504040204" pitchFamily="50" charset="-128"/>
                          <a:cs typeface="メイリオ" panose="020B0604030504040204" pitchFamily="50" charset="-128"/>
                        </a:rPr>
                        <a:t>Ｆ Ａ Ｘ</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fontAlgn="base">
                        <a:lnSpc>
                          <a:spcPts val="1200"/>
                        </a:lnSpc>
                        <a:spcAft>
                          <a:spcPts val="0"/>
                        </a:spcAft>
                      </a:pPr>
                      <a:r>
                        <a:rPr lang="en-US" sz="1050" kern="100">
                          <a:effectLst/>
                          <a:latin typeface="メイリオ" panose="020B0604030504040204" pitchFamily="50" charset="-128"/>
                          <a:ea typeface="ＭＳ 明朝" panose="02020609040205080304" pitchFamily="17" charset="-128"/>
                          <a:cs typeface="メイリオ" panose="020B0604030504040204" pitchFamily="50" charset="-128"/>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indent="461645" algn="just" fontAlgn="base">
                        <a:lnSpc>
                          <a:spcPts val="1200"/>
                        </a:lnSpc>
                        <a:spcAft>
                          <a:spcPts val="0"/>
                        </a:spcAft>
                      </a:pPr>
                      <a:r>
                        <a:rPr lang="en-US" sz="1050" kern="100">
                          <a:effectLst/>
                          <a:latin typeface="メイリオ" panose="020B0604030504040204" pitchFamily="50" charset="-128"/>
                          <a:ea typeface="ＭＳ 明朝" panose="02020609040205080304" pitchFamily="17" charset="-128"/>
                          <a:cs typeface="メイリオ" panose="020B0604030504040204" pitchFamily="50" charset="-128"/>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base">
                        <a:lnSpc>
                          <a:spcPts val="1200"/>
                        </a:lnSpc>
                        <a:spcAft>
                          <a:spcPts val="0"/>
                        </a:spcAft>
                      </a:pPr>
                      <a:r>
                        <a:rPr lang="ja-JP" sz="1050" kern="100">
                          <a:effectLst/>
                          <a:latin typeface="Century" panose="02040604050505020304" pitchFamily="18" charset="0"/>
                          <a:ea typeface="メイリオ" panose="020B0604030504040204" pitchFamily="50" charset="-128"/>
                          <a:cs typeface="メイリオ" panose="020B0604030504040204" pitchFamily="50" charset="-128"/>
                        </a:rPr>
                        <a:t>従業員数</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ja-JP" sz="1200" kern="100">
                          <a:effectLst/>
                          <a:latin typeface="Century" panose="02040604050505020304" pitchFamily="18" charset="0"/>
                          <a:ea typeface="メイリオ" panose="020B0604030504040204" pitchFamily="50" charset="-128"/>
                          <a:cs typeface="メイリオ" panose="020B0604030504040204" pitchFamily="50" charset="-128"/>
                        </a:rPr>
                        <a:t>名</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5">
                <a:tc rowSpan="2">
                  <a:txBody>
                    <a:bodyPr/>
                    <a:lstStyle/>
                    <a:p>
                      <a:pPr algn="ctr" fontAlgn="base">
                        <a:lnSpc>
                          <a:spcPts val="1200"/>
                        </a:lnSpc>
                        <a:spcAft>
                          <a:spcPts val="0"/>
                        </a:spcAft>
                      </a:pPr>
                      <a:r>
                        <a:rPr lang="ja-JP" sz="1000" kern="100">
                          <a:effectLst/>
                          <a:latin typeface="Century" panose="02040604050505020304" pitchFamily="18" charset="0"/>
                          <a:ea typeface="メイリオ" panose="020B0604030504040204" pitchFamily="50" charset="-128"/>
                          <a:cs typeface="メイリオ" panose="020B0604030504040204" pitchFamily="50" charset="-128"/>
                        </a:rPr>
                        <a:t>ﾌﾘｶﾞﾅ</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ctr" fontAlgn="base">
                        <a:lnSpc>
                          <a:spcPts val="1200"/>
                        </a:lnSpc>
                        <a:spcAft>
                          <a:spcPts val="0"/>
                        </a:spcAft>
                      </a:pPr>
                      <a:r>
                        <a:rPr lang="en-US" sz="1000" kern="100">
                          <a:effectLst/>
                          <a:latin typeface="メイリオ" panose="020B0604030504040204" pitchFamily="50" charset="-128"/>
                          <a:ea typeface="ＭＳ 明朝" panose="02020609040205080304" pitchFamily="17" charset="-128"/>
                          <a:cs typeface="メイリオ" panose="020B0604030504040204" pitchFamily="50" charset="-128"/>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L="36195" algn="l" fontAlgn="base">
                        <a:lnSpc>
                          <a:spcPts val="1200"/>
                        </a:lnSpc>
                      </a:pPr>
                      <a:r>
                        <a:rPr lang="ja-JP" sz="1050" kern="100" spc="-40">
                          <a:effectLst/>
                          <a:latin typeface="Century" panose="02040604050505020304" pitchFamily="18" charset="0"/>
                          <a:ea typeface="メイリオ" panose="020B0604030504040204" pitchFamily="50" charset="-128"/>
                          <a:cs typeface="メイリオ" panose="020B0604030504040204" pitchFamily="50" charset="-128"/>
                        </a:rPr>
                        <a:t>参加者名</a:t>
                      </a:r>
                      <a:endParaRPr lang="ja-JP" sz="1050" kern="100">
                        <a:effectLst/>
                        <a:latin typeface="Century" panose="02040604050505020304" pitchFamily="18" charset="0"/>
                        <a:ea typeface="ＭＳ Ｐゴシック" panose="020B0600070205080204" pitchFamily="50" charset="-128"/>
                        <a:cs typeface="ＭＳ Ｐゴシック" panose="020B0600070205080204"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fontAlgn="base">
                        <a:lnSpc>
                          <a:spcPts val="1200"/>
                        </a:lnSpc>
                        <a:spcAft>
                          <a:spcPts val="0"/>
                        </a:spcAft>
                      </a:pPr>
                      <a:r>
                        <a:rPr lang="en-US" sz="1050" kern="100">
                          <a:effectLst/>
                          <a:latin typeface="メイリオ" panose="020B0604030504040204" pitchFamily="50" charset="-128"/>
                          <a:ea typeface="ＭＳ 明朝" panose="02020609040205080304" pitchFamily="17" charset="-128"/>
                          <a:cs typeface="メイリオ" panose="020B0604030504040204" pitchFamily="50" charset="-128"/>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base">
                        <a:lnSpc>
                          <a:spcPts val="1200"/>
                        </a:lnSpc>
                        <a:spcAft>
                          <a:spcPts val="0"/>
                        </a:spcAft>
                      </a:pPr>
                      <a:r>
                        <a:rPr lang="ja-JP" sz="1050" kern="100">
                          <a:effectLst/>
                          <a:latin typeface="Century" panose="02040604050505020304" pitchFamily="18" charset="0"/>
                          <a:ea typeface="メイリオ" panose="020B0604030504040204" pitchFamily="50" charset="-128"/>
                          <a:cs typeface="メイリオ" panose="020B0604030504040204" pitchFamily="50" charset="-128"/>
                        </a:rPr>
                        <a:t>所属･役職</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3">
                  <a:txBody>
                    <a:bodyPr/>
                    <a:lstStyle/>
                    <a:p>
                      <a:pPr algn="just" fontAlgn="base">
                        <a:lnSpc>
                          <a:spcPts val="1200"/>
                        </a:lnSpc>
                        <a:spcAft>
                          <a:spcPts val="0"/>
                        </a:spcAft>
                      </a:pPr>
                      <a:r>
                        <a:rPr lang="en-US" sz="1050" u="none" strike="noStrike" kern="100">
                          <a:effectLst/>
                          <a:latin typeface="メイリオ" panose="020B0604030504040204" pitchFamily="50" charset="-128"/>
                          <a:ea typeface="ＭＳ 明朝" panose="02020609040205080304" pitchFamily="17" charset="-128"/>
                          <a:cs typeface="メイリオ" panose="020B0604030504040204" pitchFamily="50" charset="-128"/>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fontAlgn="base">
                        <a:lnSpc>
                          <a:spcPts val="1200"/>
                        </a:lnSpc>
                        <a:spcAft>
                          <a:spcPts val="0"/>
                        </a:spcAft>
                      </a:pPr>
                      <a:r>
                        <a:rPr lang="en-US" sz="1050" kern="100">
                          <a:effectLst/>
                          <a:latin typeface="メイリオ" panose="020B0604030504040204" pitchFamily="50" charset="-128"/>
                          <a:ea typeface="ＭＳ 明朝" panose="02020609040205080304" pitchFamily="17" charset="-128"/>
                          <a:cs typeface="メイリオ" panose="020B0604030504040204" pitchFamily="50" charset="-128"/>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r>
              <a:tr h="473710">
                <a:tc vMerge="1">
                  <a:txBody>
                    <a:bodyPr/>
                    <a:lstStyle/>
                    <a:p>
                      <a:endParaRPr kumimoji="1" lang="ja-JP" altLang="en-US"/>
                    </a:p>
                  </a:txBody>
                  <a:tcPr/>
                </a:tc>
                <a:tc gridSpan="3">
                  <a:txBody>
                    <a:bodyPr/>
                    <a:lstStyle/>
                    <a:p>
                      <a:pPr algn="just" fontAlgn="base">
                        <a:lnSpc>
                          <a:spcPts val="1200"/>
                        </a:lnSpc>
                        <a:spcAft>
                          <a:spcPts val="0"/>
                        </a:spcAft>
                      </a:pPr>
                      <a:r>
                        <a:rPr lang="en-US" sz="1400" kern="100">
                          <a:effectLst/>
                          <a:latin typeface="メイリオ" panose="020B0604030504040204" pitchFamily="50" charset="-128"/>
                          <a:ea typeface="ＭＳ 明朝" panose="02020609040205080304" pitchFamily="17" charset="-128"/>
                          <a:cs typeface="メイリオ" panose="020B0604030504040204" pitchFamily="50" charset="-128"/>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624840">
                <a:tc>
                  <a:txBody>
                    <a:bodyPr/>
                    <a:lstStyle/>
                    <a:p>
                      <a:pPr algn="ctr" fontAlgn="base">
                        <a:lnSpc>
                          <a:spcPts val="1200"/>
                        </a:lnSpc>
                        <a:spcAft>
                          <a:spcPts val="0"/>
                        </a:spcAft>
                      </a:pPr>
                      <a:r>
                        <a:rPr lang="en-US" sz="1000" kern="100" dirty="0">
                          <a:effectLst/>
                          <a:latin typeface="メイリオ" panose="020B0604030504040204" pitchFamily="50" charset="-128"/>
                          <a:ea typeface="ＭＳ 明朝" panose="02020609040205080304" pitchFamily="17" charset="-128"/>
                          <a:cs typeface="メイリオ" panose="020B0604030504040204" pitchFamily="50" charset="-128"/>
                        </a:rPr>
                        <a:t>E-mail</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7475" fontAlgn="base">
                        <a:lnSpc>
                          <a:spcPts val="1200"/>
                        </a:lnSpc>
                        <a:spcAft>
                          <a:spcPts val="0"/>
                        </a:spcAft>
                      </a:pPr>
                      <a:r>
                        <a:rPr lang="ja-JP" sz="1000" kern="100" spc="-40" dirty="0">
                          <a:effectLst/>
                          <a:latin typeface="Century" panose="02040604050505020304" pitchFamily="18" charset="0"/>
                          <a:ea typeface="メイリオ" panose="020B0604030504040204" pitchFamily="50" charset="-128"/>
                          <a:cs typeface="メイリオ" panose="020B0604030504040204" pitchFamily="50" charset="-128"/>
                        </a:rPr>
                        <a:t>アドレス</a:t>
                      </a:r>
                      <a:endParaRPr lang="ja-JP" sz="1050" kern="100" dirty="0">
                        <a:effectLst/>
                        <a:latin typeface="Century" panose="02040604050505020304" pitchFamily="18" charset="0"/>
                        <a:ea typeface="ＭＳ Ｐゴシック" panose="020B0600070205080204" pitchFamily="50" charset="-128"/>
                        <a:cs typeface="ＭＳ Ｐゴシック" panose="020B0600070205080204"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just" fontAlgn="base">
                        <a:lnSpc>
                          <a:spcPts val="1200"/>
                        </a:lnSpc>
                        <a:spcAft>
                          <a:spcPts val="0"/>
                        </a:spcAft>
                      </a:pPr>
                      <a:r>
                        <a:rPr lang="en-US" sz="1050" u="none" strike="noStrike" kern="100" dirty="0">
                          <a:effectLst/>
                          <a:latin typeface="メイリオ" panose="020B0604030504040204" pitchFamily="50" charset="-128"/>
                          <a:ea typeface="ＭＳ 明朝" panose="02020609040205080304" pitchFamily="17" charset="-128"/>
                          <a:cs typeface="メイリオ" panose="020B0604030504040204" pitchFamily="50" charset="-128"/>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fontAlgn="base">
                        <a:lnSpc>
                          <a:spcPts val="1200"/>
                        </a:lnSpc>
                        <a:spcAft>
                          <a:spcPts val="0"/>
                        </a:spcAft>
                      </a:pPr>
                      <a:r>
                        <a:rPr lang="en-US" sz="1200" kern="100" dirty="0">
                          <a:effectLst/>
                          <a:latin typeface="メイリオ" panose="020B0604030504040204" pitchFamily="50" charset="-128"/>
                          <a:ea typeface="ＭＳ 明朝" panose="02020609040205080304" pitchFamily="17" charset="-128"/>
                          <a:cs typeface="メイリオ" panose="020B0604030504040204" pitchFamily="50" charset="-128"/>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24" name="Rectangle 3"/>
          <p:cNvSpPr>
            <a:spLocks noChangeArrowheads="1"/>
          </p:cNvSpPr>
          <p:nvPr/>
        </p:nvSpPr>
        <p:spPr bwMode="auto">
          <a:xfrm>
            <a:off x="758114" y="12280221"/>
            <a:ext cx="6202715"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266616" bIns="45720" numCol="1" anchor="ctr" anchorCtr="0" compatLnSpc="1">
            <a:prstTxWarp prst="textNoShape">
              <a:avLst/>
            </a:prstTxWarp>
            <a:spAutoFit/>
          </a:bodyPr>
          <a:lstStyle>
            <a:lvl1pPr indent="461963" eaLnBrk="0" fontAlgn="base" hangingPunct="0">
              <a:spcBef>
                <a:spcPct val="0"/>
              </a:spcBef>
              <a:spcAft>
                <a:spcPct val="0"/>
              </a:spcAft>
              <a:tabLst>
                <a:tab pos="950913"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950913"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950913"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950913"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950913"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950913"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950913"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950913"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950913" algn="l"/>
              </a:tabLst>
              <a:defRPr>
                <a:solidFill>
                  <a:schemeClr val="tx1"/>
                </a:solidFill>
                <a:latin typeface="Arial" panose="020B0604020202020204" pitchFamily="34" charset="0"/>
              </a:defRPr>
            </a:lvl9pPr>
          </a:lstStyle>
          <a:p>
            <a:pPr marL="0" marR="0" lvl="0" indent="461963" defTabSz="914400" rtl="0" eaLnBrk="0" fontAlgn="base" latinLnBrk="0" hangingPunct="0">
              <a:lnSpc>
                <a:spcPct val="100000"/>
              </a:lnSpc>
              <a:spcBef>
                <a:spcPct val="0"/>
              </a:spcBef>
              <a:spcAft>
                <a:spcPct val="0"/>
              </a:spcAft>
              <a:buClrTx/>
              <a:buSzTx/>
              <a:buFontTx/>
              <a:buNone/>
              <a:tabLst>
                <a:tab pos="950913" algn="l"/>
              </a:tabLst>
            </a:pPr>
            <a:endParaRPr kumimoji="0" lang="en-US" altLang="ja-JP" sz="900" b="0" i="0" u="none" strike="noStrike" cap="none" normalizeH="0" baseline="0" dirty="0" smtClean="0">
              <a:ln>
                <a:noFill/>
              </a:ln>
              <a:solidFill>
                <a:schemeClr val="tx1"/>
              </a:solidFill>
              <a:effectLst/>
              <a:latin typeface="Arial" panose="020B0604020202020204" pitchFamily="34" charset="0"/>
              <a:cs typeface="メイリオ" panose="020B0604030504040204" pitchFamily="50" charset="-128"/>
            </a:endParaRPr>
          </a:p>
          <a:p>
            <a:pPr marL="0" marR="0" lvl="0" indent="461963" defTabSz="914400" rtl="0" eaLnBrk="0" fontAlgn="base" latinLnBrk="0" hangingPunct="0">
              <a:lnSpc>
                <a:spcPct val="100000"/>
              </a:lnSpc>
              <a:spcBef>
                <a:spcPct val="0"/>
              </a:spcBef>
              <a:spcAft>
                <a:spcPct val="0"/>
              </a:spcAft>
              <a:buClrTx/>
              <a:buSzTx/>
              <a:buFontTx/>
              <a:buNone/>
              <a:tabLst>
                <a:tab pos="950913" algn="l"/>
              </a:tabLst>
            </a:pP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5" name="テキスト ボックス 24"/>
          <p:cNvSpPr txBox="1"/>
          <p:nvPr/>
        </p:nvSpPr>
        <p:spPr>
          <a:xfrm>
            <a:off x="421431" y="7110097"/>
            <a:ext cx="6627193" cy="947952"/>
          </a:xfrm>
          <a:prstGeom prst="rect">
            <a:avLst/>
          </a:prstGeom>
          <a:noFill/>
        </p:spPr>
        <p:txBody>
          <a:bodyPr wrap="square" rtlCol="0">
            <a:spAutoFit/>
          </a:bodyPr>
          <a:lstStyle/>
          <a:p>
            <a:r>
              <a:rPr lang="ja-JP" altLang="ja-JP" sz="1200" dirty="0">
                <a:latin typeface="メイリオ" panose="020B0604030504040204" pitchFamily="50" charset="-128"/>
                <a:ea typeface="メイリオ" panose="020B0604030504040204" pitchFamily="50" charset="-128"/>
              </a:rPr>
              <a:t>※ご記入頂いた情報は、大阪商工会議所からの各種連絡・情報提供に利用させていただくほか、共催者に参加者名簿として提供いたします。これらについては参加者ご本人に同意いただいたものとして取り扱いさせていただきます。</a:t>
            </a:r>
          </a:p>
          <a:p>
            <a:endParaRPr kumimoji="1" lang="ja-JP" altLang="en-US" dirty="0"/>
          </a:p>
        </p:txBody>
      </p:sp>
      <p:sp>
        <p:nvSpPr>
          <p:cNvPr id="29" name="テキスト ボックス 28"/>
          <p:cNvSpPr txBox="1"/>
          <p:nvPr/>
        </p:nvSpPr>
        <p:spPr>
          <a:xfrm>
            <a:off x="416668" y="2516517"/>
            <a:ext cx="7492355" cy="584775"/>
          </a:xfrm>
          <a:prstGeom prst="rect">
            <a:avLst/>
          </a:prstGeom>
          <a:noFill/>
        </p:spPr>
        <p:txBody>
          <a:bodyPr wrap="square" rtlCol="0">
            <a:spAutoFit/>
          </a:bodyPr>
          <a:lstStyle/>
          <a:p>
            <a:pPr fontAlgn="base"/>
            <a:r>
              <a:rPr lang="ja-JP" altLang="ja-JP" sz="1600" b="1" dirty="0" smtClean="0">
                <a:latin typeface="メイリオ" panose="020B0604030504040204" pitchFamily="50" charset="-128"/>
                <a:ea typeface="メイリオ" panose="020B0604030504040204" pitchFamily="50" charset="-128"/>
              </a:rPr>
              <a:t>■</a:t>
            </a:r>
            <a:r>
              <a:rPr lang="ja-JP" altLang="ja-JP" sz="1600" b="1" dirty="0">
                <a:latin typeface="メイリオ" panose="020B0604030504040204" pitchFamily="50" charset="-128"/>
                <a:ea typeface="メイリオ" panose="020B0604030504040204" pitchFamily="50" charset="-128"/>
              </a:rPr>
              <a:t>申込先</a:t>
            </a:r>
            <a:endParaRPr lang="ja-JP" altLang="ja-JP" sz="1600" dirty="0">
              <a:latin typeface="メイリオ" panose="020B0604030504040204" pitchFamily="50" charset="-128"/>
              <a:ea typeface="メイリオ" panose="020B0604030504040204" pitchFamily="50" charset="-128"/>
            </a:endParaRPr>
          </a:p>
          <a:p>
            <a:pPr fontAlgn="base"/>
            <a:r>
              <a:rPr lang="en-US" altLang="ja-JP" sz="1600" b="1" dirty="0"/>
              <a:t> </a:t>
            </a:r>
            <a:endParaRPr lang="ja-JP" altLang="ja-JP" sz="1600" dirty="0"/>
          </a:p>
        </p:txBody>
      </p:sp>
    </p:spTree>
    <p:extLst>
      <p:ext uri="{BB962C8B-B14F-4D97-AF65-F5344CB8AC3E}">
        <p14:creationId xmlns:p14="http://schemas.microsoft.com/office/powerpoint/2010/main" val="22967276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7392</TotalTime>
  <Words>477</Words>
  <Application>Microsoft Office PowerPoint</Application>
  <PresentationFormat>ユーザー設定</PresentationFormat>
  <Paragraphs>79</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HG丸ｺﾞｼｯｸM-PRO</vt:lpstr>
      <vt:lpstr>Meiryo UI</vt:lpstr>
      <vt:lpstr>ＭＳ Ｐゴシック</vt:lpstr>
      <vt:lpstr>ＭＳ 明朝</vt:lpstr>
      <vt:lpstr>新細明體</vt:lpstr>
      <vt:lpstr>メイリオ</vt:lpstr>
      <vt:lpstr>Arial</vt:lpstr>
      <vt:lpstr>Calibri</vt:lpstr>
      <vt:lpstr>Calibri Light</vt:lpstr>
      <vt:lpstr>Century</vt:lpstr>
      <vt:lpstr>Times New Roman</vt:lpstr>
      <vt:lpstr>Office テーマ</vt:lpstr>
      <vt:lpstr>PowerPoint プレゼンテーション</vt:lpstr>
      <vt:lpstr>PowerPoint プレゼンテーション</vt:lpstr>
    </vt:vector>
  </TitlesOfParts>
  <Company>大阪商工会議所</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シンポジウム「カケル関西経済」 第１回： 「日本の成長戦略の中での大阪・関西」</dc:title>
  <dc:creator>笹本　慧</dc:creator>
  <cp:lastModifiedBy>趙　美玲</cp:lastModifiedBy>
  <cp:revision>366</cp:revision>
  <cp:lastPrinted>2019-12-02T08:04:50Z</cp:lastPrinted>
  <dcterms:created xsi:type="dcterms:W3CDTF">2017-02-08T05:19:28Z</dcterms:created>
  <dcterms:modified xsi:type="dcterms:W3CDTF">2019-12-02T08:54:58Z</dcterms:modified>
</cp:coreProperties>
</file>